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8288000" cy="10287000"/>
  <p:notesSz cx="6858000" cy="9144000"/>
  <p:embeddedFontLst>
    <p:embeddedFont>
      <p:font typeface="Lato Italics" panose="020B0604020202020204" charset="0"/>
      <p:regular r:id="rId33"/>
    </p:embeddedFont>
    <p:embeddedFont>
      <p:font typeface="Lato" panose="020B0604020202020204" charset="0"/>
      <p:regular r:id="rId34"/>
    </p:embeddedFont>
    <p:embeddedFont>
      <p:font typeface="Merriweather Italics" panose="020B0604020202020204" charset="-52"/>
      <p:regular r:id="rId35"/>
    </p:embeddedFont>
    <p:embeddedFont>
      <p:font typeface="DM Sans" panose="020B0604020202020204" charset="0"/>
      <p:regular r:id="rId36"/>
    </p:embeddedFont>
    <p:embeddedFont>
      <p:font typeface="Poppins Bold" panose="020B0604020202020204" charset="0"/>
      <p:regular r:id="rId37"/>
    </p:embeddedFont>
    <p:embeddedFont>
      <p:font typeface="Montserrat Classic Bold" panose="020B0604020202020204" charset="0"/>
      <p:regular r:id="rId38"/>
    </p:embeddedFont>
    <p:embeddedFont>
      <p:font typeface="Oswald" panose="020B0604020202020204" charset="-52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onstantia" panose="02030602050306030303" pitchFamily="18" charset="0"/>
      <p:regular r:id="rId44"/>
      <p:bold r:id="rId45"/>
      <p:italic r:id="rId46"/>
      <p:boldItalic r:id="rId47"/>
    </p:embeddedFont>
    <p:embeddedFont>
      <p:font typeface="Montserrat Light Bold Italics" panose="020B0604020202020204" charset="-52"/>
      <p:regular r:id="rId48"/>
    </p:embeddedFont>
    <p:embeddedFont>
      <p:font typeface="Poppins Heavy" panose="020B0604020202020204" charset="0"/>
      <p:regular r:id="rId49"/>
    </p:embeddedFont>
    <p:embeddedFont>
      <p:font typeface="Poppins" panose="020B0604020202020204" charset="0"/>
      <p:regular r:id="rId50"/>
    </p:embeddedFont>
    <p:embeddedFont>
      <p:font typeface="Montserrat Light" panose="020B0604020202020204" charset="0"/>
      <p:regular r:id="rId51"/>
    </p:embeddedFont>
    <p:embeddedFont>
      <p:font typeface="Merriweather Bold" panose="020B0604020202020204" charset="-52"/>
      <p:regular r:id="rId52"/>
    </p:embeddedFont>
    <p:embeddedFont>
      <p:font typeface="Bodoni FLF Italics" panose="020B0604020202020204"/>
      <p:regular r:id="rId53"/>
    </p:embeddedFont>
    <p:embeddedFont>
      <p:font typeface="Poppins Ultra-Bold" panose="020B0604020202020204" charset="0"/>
      <p:regular r:id="rId54"/>
    </p:embeddedFont>
    <p:embeddedFont>
      <p:font typeface="Poppins Bold Italics" panose="020B0604020202020204" charset="0"/>
      <p:regular r:id="rId55"/>
    </p:embeddedFont>
    <p:embeddedFont>
      <p:font typeface="Poor Richard" panose="02080502050505020702" pitchFamily="18" charset="0"/>
      <p:regular r:id="rId56"/>
    </p:embeddedFont>
    <p:embeddedFont>
      <p:font typeface="Public Sans Thin" panose="020B0604020202020204" charset="0"/>
      <p:regular r:id="rId57"/>
    </p:embeddedFont>
    <p:embeddedFont>
      <p:font typeface="Arimo Bold" panose="020B0604020202020204" charset="0"/>
      <p:regular r:id="rId58"/>
    </p:embeddedFont>
    <p:embeddedFont>
      <p:font typeface="Oswald Bold" panose="020B0604020202020204" charset="-52"/>
      <p:regular r:id="rId59"/>
    </p:embeddedFont>
    <p:embeddedFont>
      <p:font typeface="Montserrat Light Bold" panose="020B0604020202020204" charset="-52"/>
      <p:regular r:id="rId60"/>
    </p:embeddedFont>
    <p:embeddedFont>
      <p:font typeface="Merriweather Bold Italics" panose="020B0604020202020204" charset="-52"/>
      <p:regular r:id="rId61"/>
    </p:embeddedFont>
    <p:embeddedFont>
      <p:font typeface="Bodoni FLF Bold Italics" panose="020B0604020202020204"/>
      <p:regular r:id="rId62"/>
    </p:embeddedFont>
    <p:embeddedFont>
      <p:font typeface="Arimo" panose="020B0604020202020204" charset="0"/>
      <p:regular r:id="rId63"/>
    </p:embeddedFont>
    <p:embeddedFont>
      <p:font typeface="Montserrat Classic" panose="020B0604020202020204" charset="0"/>
      <p:regular r:id="rId64"/>
    </p:embeddedFont>
    <p:embeddedFont>
      <p:font typeface="Lato Bold" panose="020B0604020202020204" charset="0"/>
      <p:regular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54" y="3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schemas.openxmlformats.org/officeDocument/2006/relationships/font" Target="fonts/font31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61" Type="http://schemas.openxmlformats.org/officeDocument/2006/relationships/font" Target="fonts/font2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font" Target="fonts/font28.fntdata"/><Relationship Id="rId65" Type="http://schemas.openxmlformats.org/officeDocument/2006/relationships/font" Target="fonts/font3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64" Type="http://schemas.openxmlformats.org/officeDocument/2006/relationships/font" Target="fonts/font32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font" Target="fonts/font3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9.sv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1.sv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0.sv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13.png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6580" y="-1119636"/>
            <a:ext cx="19475626" cy="12975636"/>
          </a:xfrm>
          <a:custGeom>
            <a:avLst/>
            <a:gdLst/>
            <a:ahLst/>
            <a:cxnLst/>
            <a:rect l="l" t="t" r="r" b="b"/>
            <a:pathLst>
              <a:path w="19475626" h="12975636">
                <a:moveTo>
                  <a:pt x="0" y="0"/>
                </a:moveTo>
                <a:lnTo>
                  <a:pt x="19475626" y="0"/>
                </a:lnTo>
                <a:lnTo>
                  <a:pt x="19475626" y="12975636"/>
                </a:lnTo>
                <a:lnTo>
                  <a:pt x="0" y="129756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0801" y="1253382"/>
            <a:ext cx="19509310" cy="8229600"/>
          </a:xfrm>
          <a:custGeom>
            <a:avLst/>
            <a:gdLst/>
            <a:ahLst/>
            <a:cxnLst/>
            <a:rect l="l" t="t" r="r" b="b"/>
            <a:pathLst>
              <a:path w="19509310" h="8229600">
                <a:moveTo>
                  <a:pt x="0" y="0"/>
                </a:moveTo>
                <a:lnTo>
                  <a:pt x="19509309" y="0"/>
                </a:lnTo>
                <a:lnTo>
                  <a:pt x="195093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73" b="-16673"/>
            </a:stretch>
          </a:blipFill>
        </p:spPr>
      </p:sp>
      <p:grpSp>
        <p:nvGrpSpPr>
          <p:cNvPr id="4" name="Group 4"/>
          <p:cNvGrpSpPr/>
          <p:nvPr/>
        </p:nvGrpSpPr>
        <p:grpSpPr>
          <a:xfrm rot="-2700000">
            <a:off x="16224687" y="1860459"/>
            <a:ext cx="6566081" cy="6566081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60303"/>
            </a:solidFill>
          </p:spPr>
        </p:sp>
      </p:grpSp>
      <p:grpSp>
        <p:nvGrpSpPr>
          <p:cNvPr id="6" name="Group 6"/>
          <p:cNvGrpSpPr/>
          <p:nvPr/>
        </p:nvGrpSpPr>
        <p:grpSpPr>
          <a:xfrm rot="2700000">
            <a:off x="16581287" y="2217060"/>
            <a:ext cx="5852880" cy="5852880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50241D"/>
            </a:solidFill>
          </p:spPr>
        </p:sp>
      </p:grpSp>
      <p:grpSp>
        <p:nvGrpSpPr>
          <p:cNvPr id="8" name="Group 8"/>
          <p:cNvGrpSpPr/>
          <p:nvPr/>
        </p:nvGrpSpPr>
        <p:grpSpPr>
          <a:xfrm rot="2700000">
            <a:off x="11143419" y="8163269"/>
            <a:ext cx="6164339" cy="6164339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50241D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-3143975" y="393224"/>
            <a:ext cx="12993464" cy="2102579"/>
          </a:xfrm>
          <a:custGeom>
            <a:avLst/>
            <a:gdLst/>
            <a:ahLst/>
            <a:cxnLst/>
            <a:rect l="l" t="t" r="r" b="b"/>
            <a:pathLst>
              <a:path w="12993464" h="2102579">
                <a:moveTo>
                  <a:pt x="0" y="0"/>
                </a:moveTo>
                <a:lnTo>
                  <a:pt x="12993465" y="0"/>
                </a:lnTo>
                <a:lnTo>
                  <a:pt x="12993465" y="2102579"/>
                </a:lnTo>
                <a:lnTo>
                  <a:pt x="0" y="21025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9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0" y="0"/>
            <a:ext cx="541602" cy="10287000"/>
            <a:chOff x="0" y="0"/>
            <a:chExt cx="157867" cy="299846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7867" cy="2998468"/>
            </a:xfrm>
            <a:custGeom>
              <a:avLst/>
              <a:gdLst/>
              <a:ahLst/>
              <a:cxnLst/>
              <a:rect l="l" t="t" r="r" b="b"/>
              <a:pathLst>
                <a:path w="157867" h="2998468">
                  <a:moveTo>
                    <a:pt x="0" y="0"/>
                  </a:moveTo>
                  <a:lnTo>
                    <a:pt x="157867" y="0"/>
                  </a:lnTo>
                  <a:lnTo>
                    <a:pt x="157867" y="2998468"/>
                  </a:lnTo>
                  <a:lnTo>
                    <a:pt x="0" y="2998468"/>
                  </a:lnTo>
                  <a:close/>
                </a:path>
              </a:pathLst>
            </a:custGeom>
            <a:solidFill>
              <a:srgbClr val="50241D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0" y="2788953"/>
            <a:ext cx="15786909" cy="5832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Poppins Ultra-Bold" charset="0"/>
              </a:rPr>
              <a:t>ЕДИНЫЙ ДЕНЬ ИНФОРМИРОВАНИЯ </a:t>
            </a:r>
          </a:p>
          <a:p>
            <a:pPr algn="ctr"/>
            <a:endParaRPr lang="ru-RU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cs typeface="Poppins Ultra-Bold" charset="0"/>
            </a:endParaRPr>
          </a:p>
          <a:p>
            <a:pPr algn="ctr"/>
            <a:r>
              <a:rPr lang="ru-RU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Poppins Ultra-Bold" charset="0"/>
              </a:rPr>
              <a:t>АВГУСТ </a:t>
            </a:r>
            <a:r>
              <a:rPr lang="ru-RU" sz="1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Poppins Ultra-Bold" charset="0"/>
              </a:rPr>
              <a:t>2023</a:t>
            </a:r>
          </a:p>
        </p:txBody>
      </p:sp>
      <p:pic>
        <p:nvPicPr>
          <p:cNvPr id="1026" name="Picture 2" descr="https://papik.pro/uploads/posts/2022-01/1642311113_1-papik-pro-p-rupor-klipart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66042" y="4305300"/>
            <a:ext cx="5116312" cy="616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63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B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479653"/>
            <a:ext cx="18288000" cy="7258050"/>
            <a:chOff x="0" y="0"/>
            <a:chExt cx="6671512" cy="26477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2647756"/>
            </a:xfrm>
            <a:custGeom>
              <a:avLst/>
              <a:gdLst/>
              <a:ahLst/>
              <a:cxnLst/>
              <a:rect l="l" t="t" r="r" b="b"/>
              <a:pathLst>
                <a:path w="6671512" h="2647756">
                  <a:moveTo>
                    <a:pt x="0" y="0"/>
                  </a:moveTo>
                  <a:lnTo>
                    <a:pt x="6671512" y="0"/>
                  </a:lnTo>
                  <a:lnTo>
                    <a:pt x="6671512" y="2647756"/>
                  </a:lnTo>
                  <a:lnTo>
                    <a:pt x="0" y="2647756"/>
                  </a:lnTo>
                  <a:close/>
                </a:path>
              </a:pathLst>
            </a:custGeom>
            <a:solidFill>
              <a:srgbClr val="CFBFB0"/>
            </a:solidFill>
          </p:spPr>
        </p:sp>
      </p:grpSp>
      <p:grpSp>
        <p:nvGrpSpPr>
          <p:cNvPr id="4" name="Group 4"/>
          <p:cNvGrpSpPr/>
          <p:nvPr/>
        </p:nvGrpSpPr>
        <p:grpSpPr>
          <a:xfrm rot="381190">
            <a:off x="3807504" y="-705158"/>
            <a:ext cx="18288000" cy="1655287"/>
            <a:chOff x="0" y="0"/>
            <a:chExt cx="6671512" cy="6038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71512" cy="603853"/>
            </a:xfrm>
            <a:custGeom>
              <a:avLst/>
              <a:gdLst/>
              <a:ahLst/>
              <a:cxnLst/>
              <a:rect l="l" t="t" r="r" b="b"/>
              <a:pathLst>
                <a:path w="6671512" h="603853">
                  <a:moveTo>
                    <a:pt x="0" y="0"/>
                  </a:moveTo>
                  <a:lnTo>
                    <a:pt x="6671512" y="0"/>
                  </a:lnTo>
                  <a:lnTo>
                    <a:pt x="6671512" y="603853"/>
                  </a:lnTo>
                  <a:lnTo>
                    <a:pt x="0" y="603853"/>
                  </a:lnTo>
                  <a:close/>
                </a:path>
              </a:pathLst>
            </a:custGeom>
            <a:solidFill>
              <a:srgbClr val="760303"/>
            </a:solidFill>
          </p:spPr>
        </p:sp>
      </p:grpSp>
      <p:grpSp>
        <p:nvGrpSpPr>
          <p:cNvPr id="6" name="Group 6"/>
          <p:cNvGrpSpPr/>
          <p:nvPr/>
        </p:nvGrpSpPr>
        <p:grpSpPr>
          <a:xfrm rot="-284447">
            <a:off x="-3805812" y="-636028"/>
            <a:ext cx="18288000" cy="1655287"/>
            <a:chOff x="0" y="0"/>
            <a:chExt cx="6671512" cy="6038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71512" cy="603853"/>
            </a:xfrm>
            <a:custGeom>
              <a:avLst/>
              <a:gdLst/>
              <a:ahLst/>
              <a:cxnLst/>
              <a:rect l="l" t="t" r="r" b="b"/>
              <a:pathLst>
                <a:path w="6671512" h="603853">
                  <a:moveTo>
                    <a:pt x="0" y="0"/>
                  </a:moveTo>
                  <a:lnTo>
                    <a:pt x="6671512" y="0"/>
                  </a:lnTo>
                  <a:lnTo>
                    <a:pt x="6671512" y="603853"/>
                  </a:lnTo>
                  <a:lnTo>
                    <a:pt x="0" y="603853"/>
                  </a:lnTo>
                  <a:close/>
                </a:path>
              </a:pathLst>
            </a:custGeom>
            <a:solidFill>
              <a:srgbClr val="760303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-113885" y="2833613"/>
            <a:ext cx="17373185" cy="5609280"/>
          </a:xfrm>
          <a:custGeom>
            <a:avLst/>
            <a:gdLst/>
            <a:ahLst/>
            <a:cxnLst/>
            <a:rect l="l" t="t" r="r" b="b"/>
            <a:pathLst>
              <a:path w="17373185" h="5609280">
                <a:moveTo>
                  <a:pt x="0" y="0"/>
                </a:moveTo>
                <a:lnTo>
                  <a:pt x="17373185" y="0"/>
                </a:lnTo>
                <a:lnTo>
                  <a:pt x="17373185" y="5609280"/>
                </a:lnTo>
                <a:lnTo>
                  <a:pt x="0" y="56092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0" y="9319615"/>
            <a:ext cx="18437475" cy="1259922"/>
            <a:chOff x="0" y="0"/>
            <a:chExt cx="6726041" cy="4596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726041" cy="459623"/>
            </a:xfrm>
            <a:custGeom>
              <a:avLst/>
              <a:gdLst/>
              <a:ahLst/>
              <a:cxnLst/>
              <a:rect l="l" t="t" r="r" b="b"/>
              <a:pathLst>
                <a:path w="6726041" h="459623">
                  <a:moveTo>
                    <a:pt x="0" y="0"/>
                  </a:moveTo>
                  <a:lnTo>
                    <a:pt x="6726041" y="0"/>
                  </a:lnTo>
                  <a:lnTo>
                    <a:pt x="6726041" y="459623"/>
                  </a:lnTo>
                  <a:lnTo>
                    <a:pt x="0" y="459623"/>
                  </a:lnTo>
                  <a:close/>
                </a:path>
              </a:pathLst>
            </a:custGeom>
            <a:solidFill>
              <a:srgbClr val="760303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1180338" y="375720"/>
            <a:ext cx="15927324" cy="331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7"/>
              </a:lnSpc>
            </a:pPr>
            <a:r>
              <a:rPr lang="en-US" sz="6055" spc="302">
                <a:solidFill>
                  <a:srgbClr val="EFEFEF"/>
                </a:solidFill>
                <a:latin typeface="Poppins Ultra-Bold"/>
              </a:rPr>
              <a:t> ДОБРОВОЛЕЦ ПРИ ВЫПОЛНЕНИИ ЗАДАЧ НАРОДНОГО ОПОЛЧЕНИЯ ОБЯЗАН:</a:t>
            </a:r>
          </a:p>
          <a:p>
            <a:pPr algn="ctr">
              <a:lnSpc>
                <a:spcPts val="6357"/>
              </a:lnSpc>
            </a:pPr>
            <a:endParaRPr lang="en-US" sz="6055" spc="302">
              <a:solidFill>
                <a:srgbClr val="EFEFEF"/>
              </a:solidFill>
              <a:latin typeface="Poppins Ultra-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24544" y="3673214"/>
            <a:ext cx="9627288" cy="5107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55"/>
              </a:lnSpc>
            </a:pPr>
            <a:r>
              <a:rPr lang="en-US" sz="2924" spc="292">
                <a:solidFill>
                  <a:srgbClr val="000000"/>
                </a:solidFill>
                <a:latin typeface="Merriweather Bold"/>
              </a:rPr>
              <a:t>В соответствии с Законом добровольцу в связи с исполнением им обязанностей (в том числе при нахождении в плену (кроме случаев добровольной сдачи в плен), в положении заложника или интернированного) предоставляются социальные гарантии, установленные законодательством для военнослужащих, проходящих военную службу по мобилизации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795727" y="9489377"/>
            <a:ext cx="6699397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15"/>
              </a:lnSpc>
            </a:pPr>
            <a:endParaRPr lang="en-US" sz="3157" spc="157" dirty="0">
              <a:solidFill>
                <a:srgbClr val="FFFFFF"/>
              </a:solidFill>
              <a:latin typeface="Arim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B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62994" y="337474"/>
            <a:ext cx="4296549" cy="9570246"/>
            <a:chOff x="0" y="0"/>
            <a:chExt cx="1131601" cy="25205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1601" cy="2520559"/>
            </a:xfrm>
            <a:custGeom>
              <a:avLst/>
              <a:gdLst/>
              <a:ahLst/>
              <a:cxnLst/>
              <a:rect l="l" t="t" r="r" b="b"/>
              <a:pathLst>
                <a:path w="1131601" h="2520559">
                  <a:moveTo>
                    <a:pt x="0" y="0"/>
                  </a:moveTo>
                  <a:lnTo>
                    <a:pt x="1131601" y="0"/>
                  </a:lnTo>
                  <a:lnTo>
                    <a:pt x="1131601" y="2520559"/>
                  </a:lnTo>
                  <a:lnTo>
                    <a:pt x="0" y="2520559"/>
                  </a:lnTo>
                  <a:close/>
                </a:path>
              </a:pathLst>
            </a:custGeom>
            <a:solidFill>
              <a:srgbClr val="76030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5180727"/>
            <a:ext cx="10420363" cy="1103525"/>
          </a:xfrm>
          <a:custGeom>
            <a:avLst/>
            <a:gdLst/>
            <a:ahLst/>
            <a:cxnLst/>
            <a:rect l="l" t="t" r="r" b="b"/>
            <a:pathLst>
              <a:path w="10420363" h="1103525">
                <a:moveTo>
                  <a:pt x="0" y="0"/>
                </a:moveTo>
                <a:lnTo>
                  <a:pt x="10420363" y="0"/>
                </a:lnTo>
                <a:lnTo>
                  <a:pt x="10420363" y="1103525"/>
                </a:lnTo>
                <a:lnTo>
                  <a:pt x="0" y="11035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649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059908" y="1049603"/>
            <a:ext cx="6176060" cy="8208697"/>
          </a:xfrm>
          <a:custGeom>
            <a:avLst/>
            <a:gdLst/>
            <a:ahLst/>
            <a:cxnLst/>
            <a:rect l="l" t="t" r="r" b="b"/>
            <a:pathLst>
              <a:path w="6176060" h="8208697">
                <a:moveTo>
                  <a:pt x="0" y="0"/>
                </a:moveTo>
                <a:lnTo>
                  <a:pt x="6176060" y="0"/>
                </a:lnTo>
                <a:lnTo>
                  <a:pt x="6176060" y="8208697"/>
                </a:lnTo>
                <a:lnTo>
                  <a:pt x="0" y="82086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886" r="-38529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0" y="3650121"/>
            <a:ext cx="10267661" cy="2082369"/>
            <a:chOff x="0" y="0"/>
            <a:chExt cx="3682024" cy="7467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82024" cy="746746"/>
            </a:xfrm>
            <a:custGeom>
              <a:avLst/>
              <a:gdLst/>
              <a:ahLst/>
              <a:cxnLst/>
              <a:rect l="l" t="t" r="r" b="b"/>
              <a:pathLst>
                <a:path w="3682024" h="746746">
                  <a:moveTo>
                    <a:pt x="0" y="0"/>
                  </a:moveTo>
                  <a:lnTo>
                    <a:pt x="3682024" y="0"/>
                  </a:lnTo>
                  <a:lnTo>
                    <a:pt x="3682024" y="746746"/>
                  </a:lnTo>
                  <a:lnTo>
                    <a:pt x="0" y="746746"/>
                  </a:ln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38082" y="8804195"/>
            <a:ext cx="10420363" cy="1103525"/>
          </a:xfrm>
          <a:custGeom>
            <a:avLst/>
            <a:gdLst/>
            <a:ahLst/>
            <a:cxnLst/>
            <a:rect l="l" t="t" r="r" b="b"/>
            <a:pathLst>
              <a:path w="10420363" h="1103525">
                <a:moveTo>
                  <a:pt x="0" y="0"/>
                </a:moveTo>
                <a:lnTo>
                  <a:pt x="10420363" y="0"/>
                </a:lnTo>
                <a:lnTo>
                  <a:pt x="10420363" y="1103525"/>
                </a:lnTo>
                <a:lnTo>
                  <a:pt x="0" y="11035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649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779578" y="734131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76351" y="6284252"/>
            <a:ext cx="10267661" cy="2609990"/>
            <a:chOff x="0" y="0"/>
            <a:chExt cx="3682024" cy="93595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82024" cy="935953"/>
            </a:xfrm>
            <a:custGeom>
              <a:avLst/>
              <a:gdLst/>
              <a:ahLst/>
              <a:cxnLst/>
              <a:rect l="l" t="t" r="r" b="b"/>
              <a:pathLst>
                <a:path w="3682024" h="935953">
                  <a:moveTo>
                    <a:pt x="0" y="0"/>
                  </a:moveTo>
                  <a:lnTo>
                    <a:pt x="3682024" y="0"/>
                  </a:lnTo>
                  <a:lnTo>
                    <a:pt x="3682024" y="935953"/>
                  </a:lnTo>
                  <a:lnTo>
                    <a:pt x="0" y="935953"/>
                  </a:ln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18564" y="6304392"/>
            <a:ext cx="8836829" cy="2441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259"/>
              </a:lnSpc>
              <a:spcBef>
                <a:spcPct val="0"/>
              </a:spcBef>
            </a:pPr>
            <a:r>
              <a:rPr lang="en-US" sz="2361" spc="231">
                <a:solidFill>
                  <a:srgbClr val="231F20"/>
                </a:solidFill>
                <a:latin typeface="DM Sans"/>
              </a:rPr>
              <a:t>Основной задачей, выполняемой народным ополчением, является оказание содействия территориальным органам внутренних дел в обеспечении военного положения и поддержания правопорядка в местах, где они были сформированы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0" y="152160"/>
            <a:ext cx="11059908" cy="344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2"/>
              </a:lnSpc>
            </a:pPr>
            <a:r>
              <a:rPr lang="en-US" sz="4900" spc="480">
                <a:solidFill>
                  <a:srgbClr val="231F20"/>
                </a:solidFill>
                <a:latin typeface="Poppins Bold"/>
              </a:rPr>
              <a:t>ОТЛИЧИЯ НАРОДНОГО ОПОЛЧЕНИЯ ОТ ВОЙСК ТЕРРИТОРИАЛЬНОЙ ОБОРОНЫ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71013" y="3906976"/>
            <a:ext cx="8836829" cy="140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779"/>
              </a:lnSpc>
              <a:spcBef>
                <a:spcPct val="0"/>
              </a:spcBef>
            </a:pPr>
            <a:r>
              <a:rPr lang="en-US" sz="2738" spc="268">
                <a:solidFill>
                  <a:srgbClr val="231F20"/>
                </a:solidFill>
                <a:latin typeface="DM Sans"/>
              </a:rPr>
              <a:t>В Республике Беларусь основной силовой составляющей системы обороны являются Вооруженные Силы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B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80377">
            <a:off x="13107193" y="-9564111"/>
            <a:ext cx="24036383" cy="24664199"/>
          </a:xfrm>
          <a:custGeom>
            <a:avLst/>
            <a:gdLst/>
            <a:ahLst/>
            <a:cxnLst/>
            <a:rect l="l" t="t" r="r" b="b"/>
            <a:pathLst>
              <a:path w="24036383" h="24664199">
                <a:moveTo>
                  <a:pt x="0" y="0"/>
                </a:moveTo>
                <a:lnTo>
                  <a:pt x="24036383" y="0"/>
                </a:lnTo>
                <a:lnTo>
                  <a:pt x="24036383" y="24664199"/>
                </a:lnTo>
                <a:lnTo>
                  <a:pt x="0" y="246641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75822" y="4558122"/>
            <a:ext cx="9993193" cy="4386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971"/>
              </a:lnSpc>
              <a:spcBef>
                <a:spcPct val="0"/>
              </a:spcBef>
            </a:pPr>
            <a:r>
              <a:rPr lang="en-US" sz="3551">
                <a:solidFill>
                  <a:srgbClr val="000000"/>
                </a:solidFill>
                <a:latin typeface="Merriweather Bold Italics"/>
              </a:rPr>
              <a:t>В соответствии с п. 5 ст. 5 Закона Республики Беларусь «О защите персональных данных» от 7 мая 2021 г. №99-З (далее – Закон), до получения согласия на обработку персональных данных субъекту персональных данных предоставляется следующая информация</a:t>
            </a:r>
          </a:p>
        </p:txBody>
      </p:sp>
      <p:sp>
        <p:nvSpPr>
          <p:cNvPr id="4" name="Freeform 4"/>
          <p:cNvSpPr/>
          <p:nvPr/>
        </p:nvSpPr>
        <p:spPr>
          <a:xfrm flipH="1">
            <a:off x="-4254153" y="7476061"/>
            <a:ext cx="11881594" cy="3564478"/>
          </a:xfrm>
          <a:custGeom>
            <a:avLst/>
            <a:gdLst/>
            <a:ahLst/>
            <a:cxnLst/>
            <a:rect l="l" t="t" r="r" b="b"/>
            <a:pathLst>
              <a:path w="11881594" h="3564478">
                <a:moveTo>
                  <a:pt x="11881594" y="0"/>
                </a:moveTo>
                <a:lnTo>
                  <a:pt x="0" y="0"/>
                </a:lnTo>
                <a:lnTo>
                  <a:pt x="0" y="3564478"/>
                </a:lnTo>
                <a:lnTo>
                  <a:pt x="11881594" y="3564478"/>
                </a:lnTo>
                <a:lnTo>
                  <a:pt x="1188159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554925" y="2701498"/>
            <a:ext cx="6509720" cy="6525976"/>
            <a:chOff x="0" y="0"/>
            <a:chExt cx="5594350" cy="5608320"/>
          </a:xfrm>
        </p:grpSpPr>
        <p:sp>
          <p:nvSpPr>
            <p:cNvPr id="6" name="Freeform 6"/>
            <p:cNvSpPr/>
            <p:nvPr/>
          </p:nvSpPr>
          <p:spPr>
            <a:xfrm>
              <a:off x="-80010" y="-191771"/>
              <a:ext cx="6264910" cy="5977891"/>
            </a:xfrm>
            <a:custGeom>
              <a:avLst/>
              <a:gdLst/>
              <a:ahLst/>
              <a:cxnLst/>
              <a:rect l="l" t="t" r="r" b="b"/>
              <a:pathLst>
                <a:path w="6264910" h="5977891">
                  <a:moveTo>
                    <a:pt x="3576320" y="342901"/>
                  </a:moveTo>
                  <a:cubicBezTo>
                    <a:pt x="4768850" y="509271"/>
                    <a:pt x="6264910" y="971551"/>
                    <a:pt x="5435600" y="3060701"/>
                  </a:cubicBezTo>
                  <a:cubicBezTo>
                    <a:pt x="4606290" y="5149851"/>
                    <a:pt x="2889250" y="5520691"/>
                    <a:pt x="2059940" y="5749291"/>
                  </a:cubicBezTo>
                  <a:cubicBezTo>
                    <a:pt x="1230630" y="5977891"/>
                    <a:pt x="256540" y="5434331"/>
                    <a:pt x="600710" y="4203701"/>
                  </a:cubicBezTo>
                  <a:cubicBezTo>
                    <a:pt x="901700" y="3126740"/>
                    <a:pt x="0" y="1772921"/>
                    <a:pt x="86360" y="886460"/>
                  </a:cubicBezTo>
                  <a:cubicBezTo>
                    <a:pt x="172720" y="0"/>
                    <a:pt x="2145030" y="142240"/>
                    <a:pt x="3576320" y="342900"/>
                  </a:cubicBezTo>
                  <a:close/>
                </a:path>
              </a:pathLst>
            </a:custGeom>
            <a:blipFill>
              <a:blip r:embed="rId6"/>
              <a:stretch>
                <a:fillRect l="-33532" r="-3353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263846" y="136987"/>
            <a:ext cx="14177720" cy="3768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34"/>
              </a:lnSpc>
            </a:pPr>
            <a:r>
              <a:rPr lang="en-US" sz="4300" spc="421" dirty="0">
                <a:solidFill>
                  <a:srgbClr val="231F20"/>
                </a:solidFill>
                <a:latin typeface="Poppins Bold"/>
              </a:rPr>
              <a:t> </a:t>
            </a:r>
            <a:r>
              <a:rPr lang="ru-RU" sz="4300" spc="421" dirty="0" smtClean="0">
                <a:solidFill>
                  <a:srgbClr val="231F20"/>
                </a:solidFill>
                <a:latin typeface="Poppins Bold"/>
              </a:rPr>
              <a:t>2. </a:t>
            </a:r>
            <a:r>
              <a:rPr lang="en-US" sz="4300" spc="421" dirty="0" smtClean="0">
                <a:solidFill>
                  <a:srgbClr val="231F20"/>
                </a:solidFill>
                <a:latin typeface="Poppins Bold"/>
              </a:rPr>
              <a:t>ЗАЩИТА </a:t>
            </a:r>
            <a:r>
              <a:rPr lang="en-US" sz="4300" spc="421" dirty="0">
                <a:solidFill>
                  <a:srgbClr val="231F20"/>
                </a:solidFill>
                <a:latin typeface="Poppins Bold"/>
              </a:rPr>
              <a:t>ПЕРСОНАЛЬНЫХ ДАННЫХ И ПРОФИЛАКТИКА ПРОТИВОПРАВНЫХ ДЕЙСТВИЙ В ОТНОШЕНИИ ДЕРЖАТЕЛЕЙ БАНКОВСКИХ ПЛАТЕЖНЫХ КАРТ</a:t>
            </a:r>
          </a:p>
          <a:p>
            <a:pPr marL="0" lvl="0" indent="0" algn="just">
              <a:lnSpc>
                <a:spcPts val="5934"/>
              </a:lnSpc>
              <a:spcBef>
                <a:spcPct val="0"/>
              </a:spcBef>
            </a:pPr>
            <a:endParaRPr lang="en-US" sz="4300" spc="421" dirty="0">
              <a:solidFill>
                <a:srgbClr val="231F20"/>
              </a:solidFill>
              <a:latin typeface="Poppi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B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70706" y="-3368517"/>
            <a:ext cx="4959890" cy="495989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76030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1278539"/>
            <a:ext cx="13188954" cy="1318895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8F7E7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6639105" y="-5979128"/>
            <a:ext cx="12110389" cy="12426705"/>
          </a:xfrm>
          <a:custGeom>
            <a:avLst/>
            <a:gdLst/>
            <a:ahLst/>
            <a:cxnLst/>
            <a:rect l="l" t="t" r="r" b="b"/>
            <a:pathLst>
              <a:path w="12110389" h="12426705">
                <a:moveTo>
                  <a:pt x="0" y="0"/>
                </a:moveTo>
                <a:lnTo>
                  <a:pt x="12110389" y="0"/>
                </a:lnTo>
                <a:lnTo>
                  <a:pt x="12110389" y="12426706"/>
                </a:lnTo>
                <a:lnTo>
                  <a:pt x="0" y="12426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986589">
            <a:off x="5084777" y="6259532"/>
            <a:ext cx="9894000" cy="10152425"/>
          </a:xfrm>
          <a:custGeom>
            <a:avLst/>
            <a:gdLst/>
            <a:ahLst/>
            <a:cxnLst/>
            <a:rect l="l" t="t" r="r" b="b"/>
            <a:pathLst>
              <a:path w="9894000" h="10152425">
                <a:moveTo>
                  <a:pt x="0" y="0"/>
                </a:moveTo>
                <a:lnTo>
                  <a:pt x="9894000" y="0"/>
                </a:lnTo>
                <a:lnTo>
                  <a:pt x="9894000" y="10152425"/>
                </a:lnTo>
                <a:lnTo>
                  <a:pt x="0" y="101524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05480" y="53250"/>
            <a:ext cx="16296150" cy="3460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4"/>
              </a:lnSpc>
            </a:pPr>
            <a:r>
              <a:rPr lang="en-US" sz="6524" spc="639">
                <a:solidFill>
                  <a:srgbClr val="231F20"/>
                </a:solidFill>
                <a:latin typeface="Poppins Bold"/>
              </a:rPr>
              <a:t>ПЕРСОНАЛЬНЫЕ ДАННЫЕ В СОЦИАЛЬНЫХ СЕТЯХ: ВАЖНЫЕ ПРАВИЛА БЕЗОПАСНОСТИ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05480" y="3514068"/>
            <a:ext cx="17101520" cy="5108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92"/>
              </a:lnSpc>
            </a:pPr>
            <a:r>
              <a:rPr lang="en-US" sz="2893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Неотъемлемым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элементом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нашей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повседневной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коммуникации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становятся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социальные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сети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и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мессенджеры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.</a:t>
            </a:r>
          </a:p>
          <a:p>
            <a:pPr algn="just">
              <a:lnSpc>
                <a:spcPts val="3992"/>
              </a:lnSpc>
            </a:pP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Вместе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с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позитивными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изменениями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соцсети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и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технологии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больших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данных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способствуют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возникновению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нового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общества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наблюдения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,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которое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создает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угрозы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конфиденциальности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. В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большинстве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случаев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условием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получения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интересующих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услуг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выступает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указание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своих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персональных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данных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,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предоставление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согласия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на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их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обработку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,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согласие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с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политиками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конфиденциальности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.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Все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это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подвергается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анализу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и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используется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для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самых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разных</a:t>
            </a:r>
            <a:r>
              <a:rPr lang="en-US" sz="3200" spc="283" dirty="0">
                <a:solidFill>
                  <a:srgbClr val="000000"/>
                </a:solidFill>
                <a:latin typeface="Merriweather Bold"/>
              </a:rPr>
              <a:t> </a:t>
            </a:r>
            <a:r>
              <a:rPr lang="en-US" sz="3200" spc="283" dirty="0" err="1">
                <a:solidFill>
                  <a:srgbClr val="000000"/>
                </a:solidFill>
                <a:latin typeface="Merriweather Bold"/>
              </a:rPr>
              <a:t>целей</a:t>
            </a:r>
            <a:endParaRPr lang="en-US" sz="3200" spc="283" dirty="0">
              <a:solidFill>
                <a:srgbClr val="000000"/>
              </a:solidFill>
              <a:latin typeface="Merriweather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B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87923">
            <a:off x="-4800514" y="6068650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87923">
            <a:off x="13475833" y="-8787301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38352" y="3209922"/>
            <a:ext cx="4147044" cy="3325315"/>
            <a:chOff x="0" y="0"/>
            <a:chExt cx="1075555" cy="8624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75555" cy="862436"/>
            </a:xfrm>
            <a:custGeom>
              <a:avLst/>
              <a:gdLst/>
              <a:ahLst/>
              <a:cxnLst/>
              <a:rect l="l" t="t" r="r" b="b"/>
              <a:pathLst>
                <a:path w="1075555" h="862436">
                  <a:moveTo>
                    <a:pt x="57872" y="0"/>
                  </a:moveTo>
                  <a:lnTo>
                    <a:pt x="1017683" y="0"/>
                  </a:lnTo>
                  <a:cubicBezTo>
                    <a:pt x="1033032" y="0"/>
                    <a:pt x="1047752" y="6097"/>
                    <a:pt x="1058605" y="16950"/>
                  </a:cubicBezTo>
                  <a:cubicBezTo>
                    <a:pt x="1069458" y="27804"/>
                    <a:pt x="1075555" y="42524"/>
                    <a:pt x="1075555" y="57872"/>
                  </a:cubicBezTo>
                  <a:lnTo>
                    <a:pt x="1075555" y="804564"/>
                  </a:lnTo>
                  <a:cubicBezTo>
                    <a:pt x="1075555" y="819912"/>
                    <a:pt x="1069458" y="834632"/>
                    <a:pt x="1058605" y="845486"/>
                  </a:cubicBezTo>
                  <a:cubicBezTo>
                    <a:pt x="1047752" y="856339"/>
                    <a:pt x="1033032" y="862436"/>
                    <a:pt x="1017683" y="862436"/>
                  </a:cubicBezTo>
                  <a:lnTo>
                    <a:pt x="57872" y="862436"/>
                  </a:lnTo>
                  <a:cubicBezTo>
                    <a:pt x="42524" y="862436"/>
                    <a:pt x="27804" y="856339"/>
                    <a:pt x="16950" y="845486"/>
                  </a:cubicBezTo>
                  <a:cubicBezTo>
                    <a:pt x="6097" y="834632"/>
                    <a:pt x="0" y="819912"/>
                    <a:pt x="0" y="804564"/>
                  </a:cubicBezTo>
                  <a:lnTo>
                    <a:pt x="0" y="57872"/>
                  </a:lnTo>
                  <a:cubicBezTo>
                    <a:pt x="0" y="42524"/>
                    <a:pt x="6097" y="27804"/>
                    <a:pt x="16950" y="16950"/>
                  </a:cubicBezTo>
                  <a:cubicBezTo>
                    <a:pt x="27804" y="6097"/>
                    <a:pt x="42524" y="0"/>
                    <a:pt x="57872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38352" y="6689999"/>
            <a:ext cx="4147044" cy="1197991"/>
            <a:chOff x="0" y="0"/>
            <a:chExt cx="1075555" cy="3107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75555" cy="310705"/>
            </a:xfrm>
            <a:custGeom>
              <a:avLst/>
              <a:gdLst/>
              <a:ahLst/>
              <a:cxnLst/>
              <a:rect l="l" t="t" r="r" b="b"/>
              <a:pathLst>
                <a:path w="1075555" h="310705">
                  <a:moveTo>
                    <a:pt x="57872" y="0"/>
                  </a:moveTo>
                  <a:lnTo>
                    <a:pt x="1017683" y="0"/>
                  </a:lnTo>
                  <a:cubicBezTo>
                    <a:pt x="1033032" y="0"/>
                    <a:pt x="1047752" y="6097"/>
                    <a:pt x="1058605" y="16950"/>
                  </a:cubicBezTo>
                  <a:cubicBezTo>
                    <a:pt x="1069458" y="27804"/>
                    <a:pt x="1075555" y="42524"/>
                    <a:pt x="1075555" y="57872"/>
                  </a:cubicBezTo>
                  <a:lnTo>
                    <a:pt x="1075555" y="252832"/>
                  </a:lnTo>
                  <a:cubicBezTo>
                    <a:pt x="1075555" y="268181"/>
                    <a:pt x="1069458" y="282901"/>
                    <a:pt x="1058605" y="293754"/>
                  </a:cubicBezTo>
                  <a:cubicBezTo>
                    <a:pt x="1047752" y="304607"/>
                    <a:pt x="1033032" y="310705"/>
                    <a:pt x="1017683" y="310705"/>
                  </a:cubicBezTo>
                  <a:lnTo>
                    <a:pt x="57872" y="310705"/>
                  </a:lnTo>
                  <a:cubicBezTo>
                    <a:pt x="42524" y="310705"/>
                    <a:pt x="27804" y="304607"/>
                    <a:pt x="16950" y="293754"/>
                  </a:cubicBezTo>
                  <a:cubicBezTo>
                    <a:pt x="6097" y="282901"/>
                    <a:pt x="0" y="268181"/>
                    <a:pt x="0" y="252832"/>
                  </a:cubicBezTo>
                  <a:lnTo>
                    <a:pt x="0" y="57872"/>
                  </a:lnTo>
                  <a:cubicBezTo>
                    <a:pt x="0" y="42524"/>
                    <a:pt x="6097" y="27804"/>
                    <a:pt x="16950" y="16950"/>
                  </a:cubicBezTo>
                  <a:cubicBezTo>
                    <a:pt x="27804" y="6097"/>
                    <a:pt x="42524" y="0"/>
                    <a:pt x="57872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287746" y="3154651"/>
            <a:ext cx="3966788" cy="4124481"/>
            <a:chOff x="0" y="0"/>
            <a:chExt cx="1128287" cy="11731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28287" cy="1173141"/>
            </a:xfrm>
            <a:custGeom>
              <a:avLst/>
              <a:gdLst/>
              <a:ahLst/>
              <a:cxnLst/>
              <a:rect l="l" t="t" r="r" b="b"/>
              <a:pathLst>
                <a:path w="1128287" h="1173141">
                  <a:moveTo>
                    <a:pt x="60502" y="0"/>
                  </a:moveTo>
                  <a:lnTo>
                    <a:pt x="1067785" y="0"/>
                  </a:lnTo>
                  <a:cubicBezTo>
                    <a:pt x="1083831" y="0"/>
                    <a:pt x="1099220" y="6374"/>
                    <a:pt x="1110567" y="17721"/>
                  </a:cubicBezTo>
                  <a:cubicBezTo>
                    <a:pt x="1121913" y="29067"/>
                    <a:pt x="1128287" y="44456"/>
                    <a:pt x="1128287" y="60502"/>
                  </a:cubicBezTo>
                  <a:lnTo>
                    <a:pt x="1128287" y="1112638"/>
                  </a:lnTo>
                  <a:cubicBezTo>
                    <a:pt x="1128287" y="1128685"/>
                    <a:pt x="1121913" y="1144074"/>
                    <a:pt x="1110567" y="1155420"/>
                  </a:cubicBezTo>
                  <a:cubicBezTo>
                    <a:pt x="1099220" y="1166766"/>
                    <a:pt x="1083831" y="1173141"/>
                    <a:pt x="1067785" y="1173141"/>
                  </a:cubicBezTo>
                  <a:lnTo>
                    <a:pt x="60502" y="1173141"/>
                  </a:lnTo>
                  <a:cubicBezTo>
                    <a:pt x="44456" y="1173141"/>
                    <a:pt x="29067" y="1166766"/>
                    <a:pt x="17721" y="1155420"/>
                  </a:cubicBezTo>
                  <a:cubicBezTo>
                    <a:pt x="6374" y="1144074"/>
                    <a:pt x="0" y="1128685"/>
                    <a:pt x="0" y="1112638"/>
                  </a:cubicBezTo>
                  <a:lnTo>
                    <a:pt x="0" y="60502"/>
                  </a:lnTo>
                  <a:cubicBezTo>
                    <a:pt x="0" y="44456"/>
                    <a:pt x="6374" y="29067"/>
                    <a:pt x="17721" y="17721"/>
                  </a:cubicBezTo>
                  <a:cubicBezTo>
                    <a:pt x="29067" y="6374"/>
                    <a:pt x="44456" y="0"/>
                    <a:pt x="60502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594432" y="7631557"/>
            <a:ext cx="3459435" cy="999356"/>
            <a:chOff x="0" y="0"/>
            <a:chExt cx="1075555" cy="31070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75555" cy="310705"/>
            </a:xfrm>
            <a:custGeom>
              <a:avLst/>
              <a:gdLst/>
              <a:ahLst/>
              <a:cxnLst/>
              <a:rect l="l" t="t" r="r" b="b"/>
              <a:pathLst>
                <a:path w="1075555" h="310705">
                  <a:moveTo>
                    <a:pt x="69375" y="0"/>
                  </a:moveTo>
                  <a:lnTo>
                    <a:pt x="1006180" y="0"/>
                  </a:lnTo>
                  <a:cubicBezTo>
                    <a:pt x="1044495" y="0"/>
                    <a:pt x="1075555" y="31060"/>
                    <a:pt x="1075555" y="69375"/>
                  </a:cubicBezTo>
                  <a:lnTo>
                    <a:pt x="1075555" y="241329"/>
                  </a:lnTo>
                  <a:cubicBezTo>
                    <a:pt x="1075555" y="259729"/>
                    <a:pt x="1068246" y="277375"/>
                    <a:pt x="1055236" y="290385"/>
                  </a:cubicBezTo>
                  <a:cubicBezTo>
                    <a:pt x="1042225" y="303395"/>
                    <a:pt x="1024579" y="310705"/>
                    <a:pt x="1006180" y="310705"/>
                  </a:cubicBezTo>
                  <a:lnTo>
                    <a:pt x="69375" y="310705"/>
                  </a:lnTo>
                  <a:cubicBezTo>
                    <a:pt x="31060" y="310705"/>
                    <a:pt x="0" y="279644"/>
                    <a:pt x="0" y="241329"/>
                  </a:cubicBezTo>
                  <a:lnTo>
                    <a:pt x="0" y="69375"/>
                  </a:lnTo>
                  <a:cubicBezTo>
                    <a:pt x="0" y="50976"/>
                    <a:pt x="7309" y="33330"/>
                    <a:pt x="20320" y="20320"/>
                  </a:cubicBezTo>
                  <a:cubicBezTo>
                    <a:pt x="33330" y="7309"/>
                    <a:pt x="50976" y="0"/>
                    <a:pt x="69375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756385" y="3195363"/>
            <a:ext cx="4304292" cy="3727033"/>
            <a:chOff x="0" y="0"/>
            <a:chExt cx="1075555" cy="93131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75555" cy="931310"/>
            </a:xfrm>
            <a:custGeom>
              <a:avLst/>
              <a:gdLst/>
              <a:ahLst/>
              <a:cxnLst/>
              <a:rect l="l" t="t" r="r" b="b"/>
              <a:pathLst>
                <a:path w="1075555" h="931310">
                  <a:moveTo>
                    <a:pt x="55758" y="0"/>
                  </a:moveTo>
                  <a:lnTo>
                    <a:pt x="1019797" y="0"/>
                  </a:lnTo>
                  <a:cubicBezTo>
                    <a:pt x="1034585" y="0"/>
                    <a:pt x="1048767" y="5875"/>
                    <a:pt x="1059224" y="16331"/>
                  </a:cubicBezTo>
                  <a:cubicBezTo>
                    <a:pt x="1069681" y="26788"/>
                    <a:pt x="1075555" y="40970"/>
                    <a:pt x="1075555" y="55758"/>
                  </a:cubicBezTo>
                  <a:lnTo>
                    <a:pt x="1075555" y="875552"/>
                  </a:lnTo>
                  <a:cubicBezTo>
                    <a:pt x="1075555" y="906346"/>
                    <a:pt x="1050591" y="931310"/>
                    <a:pt x="1019797" y="931310"/>
                  </a:cubicBezTo>
                  <a:lnTo>
                    <a:pt x="55758" y="931310"/>
                  </a:lnTo>
                  <a:cubicBezTo>
                    <a:pt x="40970" y="931310"/>
                    <a:pt x="26788" y="925435"/>
                    <a:pt x="16331" y="914979"/>
                  </a:cubicBezTo>
                  <a:cubicBezTo>
                    <a:pt x="5875" y="904522"/>
                    <a:pt x="0" y="890340"/>
                    <a:pt x="0" y="875552"/>
                  </a:cubicBezTo>
                  <a:lnTo>
                    <a:pt x="0" y="55758"/>
                  </a:lnTo>
                  <a:cubicBezTo>
                    <a:pt x="0" y="40970"/>
                    <a:pt x="5875" y="26788"/>
                    <a:pt x="16331" y="16331"/>
                  </a:cubicBezTo>
                  <a:cubicBezTo>
                    <a:pt x="26788" y="5875"/>
                    <a:pt x="40970" y="0"/>
                    <a:pt x="55758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741509" y="7219906"/>
            <a:ext cx="4304292" cy="1243417"/>
            <a:chOff x="0" y="0"/>
            <a:chExt cx="1075555" cy="31070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75555" cy="310705"/>
            </a:xfrm>
            <a:custGeom>
              <a:avLst/>
              <a:gdLst/>
              <a:ahLst/>
              <a:cxnLst/>
              <a:rect l="l" t="t" r="r" b="b"/>
              <a:pathLst>
                <a:path w="1075555" h="310705">
                  <a:moveTo>
                    <a:pt x="55758" y="0"/>
                  </a:moveTo>
                  <a:lnTo>
                    <a:pt x="1019797" y="0"/>
                  </a:lnTo>
                  <a:cubicBezTo>
                    <a:pt x="1034585" y="0"/>
                    <a:pt x="1048767" y="5875"/>
                    <a:pt x="1059224" y="16331"/>
                  </a:cubicBezTo>
                  <a:cubicBezTo>
                    <a:pt x="1069681" y="26788"/>
                    <a:pt x="1075555" y="40970"/>
                    <a:pt x="1075555" y="55758"/>
                  </a:cubicBezTo>
                  <a:lnTo>
                    <a:pt x="1075555" y="254946"/>
                  </a:lnTo>
                  <a:cubicBezTo>
                    <a:pt x="1075555" y="269734"/>
                    <a:pt x="1069681" y="283917"/>
                    <a:pt x="1059224" y="294373"/>
                  </a:cubicBezTo>
                  <a:cubicBezTo>
                    <a:pt x="1048767" y="304830"/>
                    <a:pt x="1034585" y="310705"/>
                    <a:pt x="1019797" y="310705"/>
                  </a:cubicBezTo>
                  <a:lnTo>
                    <a:pt x="55758" y="310705"/>
                  </a:lnTo>
                  <a:cubicBezTo>
                    <a:pt x="24964" y="310705"/>
                    <a:pt x="0" y="285741"/>
                    <a:pt x="0" y="254946"/>
                  </a:cubicBezTo>
                  <a:lnTo>
                    <a:pt x="0" y="55758"/>
                  </a:lnTo>
                  <a:cubicBezTo>
                    <a:pt x="0" y="40970"/>
                    <a:pt x="5875" y="26788"/>
                    <a:pt x="16331" y="16331"/>
                  </a:cubicBezTo>
                  <a:cubicBezTo>
                    <a:pt x="26788" y="5875"/>
                    <a:pt x="40970" y="0"/>
                    <a:pt x="55758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-1978372">
            <a:off x="8832831" y="8750561"/>
            <a:ext cx="2095629" cy="592015"/>
          </a:xfrm>
          <a:custGeom>
            <a:avLst/>
            <a:gdLst/>
            <a:ahLst/>
            <a:cxnLst/>
            <a:rect l="l" t="t" r="r" b="b"/>
            <a:pathLst>
              <a:path w="2095629" h="592015">
                <a:moveTo>
                  <a:pt x="0" y="0"/>
                </a:moveTo>
                <a:lnTo>
                  <a:pt x="2095629" y="0"/>
                </a:lnTo>
                <a:lnTo>
                  <a:pt x="2095629" y="592015"/>
                </a:lnTo>
                <a:lnTo>
                  <a:pt x="0" y="5920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38352" y="836"/>
            <a:ext cx="17668736" cy="3153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75"/>
              </a:lnSpc>
              <a:spcBef>
                <a:spcPct val="0"/>
              </a:spcBef>
            </a:pPr>
            <a:r>
              <a:rPr lang="en-US" sz="4474" spc="438">
                <a:solidFill>
                  <a:srgbClr val="231F20"/>
                </a:solidFill>
                <a:latin typeface="Poppins Bold"/>
              </a:rPr>
              <a:t>ПРЕДУПРЕЖДЕН – ЗНАЧИТ ВООРУЖЕН. НАПОМНИМ О БАЗОВЫХ ПРАВИЛАХ БЕЗОПАСНОГО ОБОРОТА ВАШИХ ПЕРСОНАЛЬНЫХ ДАННЫХ В СОЦИАЛЬНЫХ СЕТЯХ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04104" y="6940252"/>
            <a:ext cx="3615540" cy="638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85"/>
              </a:lnSpc>
              <a:spcBef>
                <a:spcPct val="0"/>
              </a:spcBef>
            </a:pPr>
            <a:r>
              <a:rPr lang="en-US" sz="3829" spc="375">
                <a:solidFill>
                  <a:srgbClr val="231F20"/>
                </a:solidFill>
                <a:latin typeface="Oswald"/>
              </a:rPr>
              <a:t>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57200" y="3445001"/>
            <a:ext cx="3886199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07"/>
              </a:lnSpc>
            </a:pPr>
            <a:r>
              <a:rPr lang="en-US" sz="2362" dirty="0" err="1">
                <a:solidFill>
                  <a:srgbClr val="100F0D"/>
                </a:solidFill>
                <a:latin typeface="Montserrat Light"/>
              </a:rPr>
              <a:t>Читайте</a:t>
            </a:r>
            <a:r>
              <a:rPr lang="en-US" sz="2362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362" dirty="0" err="1">
                <a:solidFill>
                  <a:srgbClr val="100F0D"/>
                </a:solidFill>
                <a:latin typeface="Montserrat Light"/>
              </a:rPr>
              <a:t>политику</a:t>
            </a:r>
            <a:r>
              <a:rPr lang="en-US" sz="2362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362" dirty="0" err="1">
                <a:solidFill>
                  <a:srgbClr val="100F0D"/>
                </a:solidFill>
                <a:latin typeface="Montserrat Light"/>
              </a:rPr>
              <a:t>конфиденциальности</a:t>
            </a:r>
            <a:r>
              <a:rPr lang="en-US" sz="2362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362" dirty="0" err="1">
                <a:solidFill>
                  <a:srgbClr val="100F0D"/>
                </a:solidFill>
                <a:latin typeface="Montserrat Light"/>
              </a:rPr>
              <a:t>соцсети</a:t>
            </a:r>
            <a:r>
              <a:rPr lang="en-US" sz="2362" dirty="0">
                <a:solidFill>
                  <a:srgbClr val="100F0D"/>
                </a:solidFill>
                <a:latin typeface="Montserrat Light"/>
              </a:rPr>
              <a:t>. </a:t>
            </a:r>
            <a:r>
              <a:rPr lang="en-US" sz="2362" dirty="0" err="1">
                <a:solidFill>
                  <a:srgbClr val="100F0D"/>
                </a:solidFill>
                <a:latin typeface="Montserrat Light"/>
              </a:rPr>
              <a:t>Важно</a:t>
            </a:r>
            <a:r>
              <a:rPr lang="en-US" sz="2362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362" dirty="0" err="1">
                <a:solidFill>
                  <a:srgbClr val="100F0D"/>
                </a:solidFill>
                <a:latin typeface="Montserrat Light"/>
              </a:rPr>
              <a:t>знать</a:t>
            </a:r>
            <a:r>
              <a:rPr lang="en-US" sz="2362" dirty="0">
                <a:solidFill>
                  <a:srgbClr val="100F0D"/>
                </a:solidFill>
                <a:latin typeface="Montserrat Light"/>
              </a:rPr>
              <a:t>, </a:t>
            </a:r>
            <a:r>
              <a:rPr lang="en-US" sz="2362" dirty="0" err="1">
                <a:solidFill>
                  <a:srgbClr val="100F0D"/>
                </a:solidFill>
                <a:latin typeface="Montserrat Light"/>
              </a:rPr>
              <a:t>кто</a:t>
            </a:r>
            <a:r>
              <a:rPr lang="en-US" sz="2362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362" dirty="0" err="1">
                <a:solidFill>
                  <a:srgbClr val="100F0D"/>
                </a:solidFill>
                <a:latin typeface="Montserrat Light"/>
              </a:rPr>
              <a:t>будет</a:t>
            </a:r>
            <a:r>
              <a:rPr lang="en-US" sz="2362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362" dirty="0" err="1">
                <a:solidFill>
                  <a:srgbClr val="100F0D"/>
                </a:solidFill>
                <a:latin typeface="Montserrat Light"/>
              </a:rPr>
              <a:t>обрабатывать</a:t>
            </a:r>
            <a:r>
              <a:rPr lang="en-US" sz="2362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362" dirty="0" err="1">
                <a:solidFill>
                  <a:srgbClr val="100F0D"/>
                </a:solidFill>
                <a:latin typeface="Montserrat Light"/>
              </a:rPr>
              <a:t>Ваши</a:t>
            </a:r>
            <a:r>
              <a:rPr lang="en-US" sz="2362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362" dirty="0" err="1">
                <a:solidFill>
                  <a:srgbClr val="100F0D"/>
                </a:solidFill>
                <a:latin typeface="Montserrat Light"/>
              </a:rPr>
              <a:t>персональные</a:t>
            </a:r>
            <a:r>
              <a:rPr lang="en-US" sz="2362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362" dirty="0" err="1">
                <a:solidFill>
                  <a:srgbClr val="100F0D"/>
                </a:solidFill>
                <a:latin typeface="Montserrat Light"/>
              </a:rPr>
              <a:t>данные</a:t>
            </a:r>
            <a:r>
              <a:rPr lang="en-US" sz="2362" dirty="0">
                <a:solidFill>
                  <a:srgbClr val="100F0D"/>
                </a:solidFill>
                <a:latin typeface="Montserrat Light"/>
              </a:rPr>
              <a:t>, </a:t>
            </a:r>
            <a:r>
              <a:rPr lang="en-US" sz="2362" dirty="0" err="1">
                <a:solidFill>
                  <a:srgbClr val="100F0D"/>
                </a:solidFill>
                <a:latin typeface="Montserrat Light"/>
              </a:rPr>
              <a:t>как</a:t>
            </a:r>
            <a:r>
              <a:rPr lang="en-US" sz="2362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362" dirty="0" err="1">
                <a:solidFill>
                  <a:srgbClr val="100F0D"/>
                </a:solidFill>
                <a:latin typeface="Montserrat Light"/>
              </a:rPr>
              <a:t>хранить</a:t>
            </a:r>
            <a:r>
              <a:rPr lang="en-US" sz="2362" dirty="0">
                <a:solidFill>
                  <a:srgbClr val="100F0D"/>
                </a:solidFill>
                <a:latin typeface="Montserrat Light"/>
              </a:rPr>
              <a:t> и </a:t>
            </a:r>
            <a:r>
              <a:rPr lang="en-US" sz="2362" dirty="0" err="1">
                <a:solidFill>
                  <a:srgbClr val="100F0D"/>
                </a:solidFill>
                <a:latin typeface="Montserrat Light"/>
              </a:rPr>
              <a:t>использовать</a:t>
            </a:r>
            <a:endParaRPr lang="en-US" sz="2362" dirty="0">
              <a:solidFill>
                <a:srgbClr val="100F0D"/>
              </a:solidFill>
              <a:latin typeface="Montserrat Light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5816121" y="7840365"/>
            <a:ext cx="3016057" cy="532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08"/>
              </a:lnSpc>
              <a:spcBef>
                <a:spcPct val="0"/>
              </a:spcBef>
            </a:pPr>
            <a:r>
              <a:rPr lang="en-US" sz="3194" spc="313">
                <a:solidFill>
                  <a:srgbClr val="231F20"/>
                </a:solidFill>
                <a:latin typeface="Oswald"/>
              </a:rPr>
              <a:t>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410200" y="3322558"/>
            <a:ext cx="3624991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15"/>
              </a:lnSpc>
            </a:pPr>
            <a:r>
              <a:rPr lang="en-US" sz="2153" dirty="0" err="1">
                <a:solidFill>
                  <a:srgbClr val="100F0D"/>
                </a:solidFill>
                <a:latin typeface="Montserrat Light"/>
              </a:rPr>
              <a:t>Делитесь</a:t>
            </a:r>
            <a:r>
              <a:rPr lang="en-US" sz="2153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153" dirty="0" err="1">
                <a:solidFill>
                  <a:srgbClr val="100F0D"/>
                </a:solidFill>
                <a:latin typeface="Montserrat Light"/>
              </a:rPr>
              <a:t>сокровенными</a:t>
            </a:r>
            <a:r>
              <a:rPr lang="en-US" sz="2153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153" dirty="0" err="1">
                <a:solidFill>
                  <a:srgbClr val="100F0D"/>
                </a:solidFill>
                <a:latin typeface="Montserrat Light"/>
              </a:rPr>
              <a:t>моментами</a:t>
            </a:r>
            <a:r>
              <a:rPr lang="en-US" sz="2153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153" dirty="0" err="1">
                <a:solidFill>
                  <a:srgbClr val="100F0D"/>
                </a:solidFill>
                <a:latin typeface="Montserrat Light"/>
              </a:rPr>
              <a:t>своей</a:t>
            </a:r>
            <a:r>
              <a:rPr lang="en-US" sz="2153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153" dirty="0" err="1">
                <a:solidFill>
                  <a:srgbClr val="100F0D"/>
                </a:solidFill>
                <a:latin typeface="Montserrat Light"/>
              </a:rPr>
              <a:t>жизни</a:t>
            </a:r>
            <a:r>
              <a:rPr lang="en-US" sz="2153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153" dirty="0" err="1">
                <a:solidFill>
                  <a:srgbClr val="100F0D"/>
                </a:solidFill>
                <a:latin typeface="Montserrat Light"/>
              </a:rPr>
              <a:t>только</a:t>
            </a:r>
            <a:r>
              <a:rPr lang="en-US" sz="2153" dirty="0">
                <a:solidFill>
                  <a:srgbClr val="100F0D"/>
                </a:solidFill>
                <a:latin typeface="Montserrat Light"/>
              </a:rPr>
              <a:t> с </a:t>
            </a:r>
            <a:r>
              <a:rPr lang="en-US" sz="2153" dirty="0" err="1">
                <a:solidFill>
                  <a:srgbClr val="100F0D"/>
                </a:solidFill>
                <a:latin typeface="Montserrat Light"/>
              </a:rPr>
              <a:t>близкими</a:t>
            </a:r>
            <a:r>
              <a:rPr lang="en-US" sz="2153" dirty="0">
                <a:solidFill>
                  <a:srgbClr val="100F0D"/>
                </a:solidFill>
                <a:latin typeface="Montserrat Light"/>
              </a:rPr>
              <a:t>, а </a:t>
            </a:r>
            <a:r>
              <a:rPr lang="en-US" sz="2153" dirty="0" err="1">
                <a:solidFill>
                  <a:srgbClr val="100F0D"/>
                </a:solidFill>
                <a:latin typeface="Montserrat Light"/>
              </a:rPr>
              <a:t>для</a:t>
            </a:r>
            <a:r>
              <a:rPr lang="en-US" sz="2153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153" dirty="0" err="1">
                <a:solidFill>
                  <a:srgbClr val="100F0D"/>
                </a:solidFill>
                <a:latin typeface="Montserrat Light"/>
              </a:rPr>
              <a:t>этого</a:t>
            </a:r>
            <a:r>
              <a:rPr lang="en-US" sz="2153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153" dirty="0" err="1">
                <a:solidFill>
                  <a:srgbClr val="100F0D"/>
                </a:solidFill>
                <a:latin typeface="Montserrat Light"/>
              </a:rPr>
              <a:t>уделите</a:t>
            </a:r>
            <a:r>
              <a:rPr lang="en-US" sz="2153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153" dirty="0" err="1">
                <a:solidFill>
                  <a:srgbClr val="100F0D"/>
                </a:solidFill>
                <a:latin typeface="Montserrat Light"/>
              </a:rPr>
              <a:t>внимание</a:t>
            </a:r>
            <a:r>
              <a:rPr lang="en-US" sz="2153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153" dirty="0" err="1">
                <a:solidFill>
                  <a:srgbClr val="100F0D"/>
                </a:solidFill>
                <a:latin typeface="Montserrat Light"/>
              </a:rPr>
              <a:t>настройкам</a:t>
            </a:r>
            <a:r>
              <a:rPr lang="en-US" sz="2153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153" dirty="0" err="1">
                <a:solidFill>
                  <a:srgbClr val="100F0D"/>
                </a:solidFill>
                <a:latin typeface="Montserrat Light"/>
              </a:rPr>
              <a:t>конфиденциальности</a:t>
            </a:r>
            <a:r>
              <a:rPr lang="en-US" sz="2153" dirty="0">
                <a:solidFill>
                  <a:srgbClr val="100F0D"/>
                </a:solidFill>
                <a:latin typeface="Montserrat Light"/>
              </a:rPr>
              <a:t> в </a:t>
            </a:r>
            <a:r>
              <a:rPr lang="en-US" sz="2153" dirty="0" err="1">
                <a:solidFill>
                  <a:srgbClr val="100F0D"/>
                </a:solidFill>
                <a:latin typeface="Montserrat Light"/>
              </a:rPr>
              <a:t>соцсетях</a:t>
            </a:r>
            <a:r>
              <a:rPr lang="en-US" sz="2153" dirty="0">
                <a:solidFill>
                  <a:srgbClr val="100F0D"/>
                </a:solidFill>
                <a:latin typeface="Montserrat Light"/>
              </a:rPr>
              <a:t>, </a:t>
            </a:r>
            <a:r>
              <a:rPr lang="en-US" sz="2153" dirty="0" err="1">
                <a:solidFill>
                  <a:srgbClr val="100F0D"/>
                </a:solidFill>
                <a:latin typeface="Montserrat Light"/>
              </a:rPr>
              <a:t>закройте</a:t>
            </a:r>
            <a:r>
              <a:rPr lang="en-US" sz="2153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153" dirty="0" err="1">
                <a:solidFill>
                  <a:srgbClr val="100F0D"/>
                </a:solidFill>
                <a:latin typeface="Montserrat Light"/>
              </a:rPr>
              <a:t>страницы</a:t>
            </a:r>
            <a:r>
              <a:rPr lang="en-US" sz="2153" dirty="0">
                <a:solidFill>
                  <a:srgbClr val="100F0D"/>
                </a:solidFill>
                <a:latin typeface="Montserrat Light"/>
              </a:rPr>
              <a:t>. В </a:t>
            </a:r>
            <a:r>
              <a:rPr lang="en-US" sz="2153" dirty="0" err="1">
                <a:solidFill>
                  <a:srgbClr val="100F0D"/>
                </a:solidFill>
                <a:latin typeface="Montserrat Light"/>
              </a:rPr>
              <a:t>настройках</a:t>
            </a:r>
            <a:r>
              <a:rPr lang="en-US" sz="2153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153" dirty="0" err="1">
                <a:solidFill>
                  <a:srgbClr val="100F0D"/>
                </a:solidFill>
                <a:latin typeface="Montserrat Light"/>
              </a:rPr>
              <a:t>профиля</a:t>
            </a:r>
            <a:r>
              <a:rPr lang="en-US" sz="2153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153" dirty="0" err="1">
                <a:solidFill>
                  <a:srgbClr val="100F0D"/>
                </a:solidFill>
                <a:latin typeface="Montserrat Light"/>
              </a:rPr>
              <a:t>есть</a:t>
            </a:r>
            <a:r>
              <a:rPr lang="en-US" sz="2153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153" dirty="0" err="1">
                <a:solidFill>
                  <a:srgbClr val="100F0D"/>
                </a:solidFill>
                <a:latin typeface="Montserrat Light"/>
              </a:rPr>
              <a:t>раздел</a:t>
            </a:r>
            <a:r>
              <a:rPr lang="en-US" sz="2153" dirty="0">
                <a:solidFill>
                  <a:srgbClr val="100F0D"/>
                </a:solidFill>
                <a:latin typeface="Montserrat Light"/>
              </a:rPr>
              <a:t> «</a:t>
            </a:r>
            <a:r>
              <a:rPr lang="en-US" sz="2153" dirty="0" err="1">
                <a:solidFill>
                  <a:srgbClr val="100F0D"/>
                </a:solidFill>
                <a:latin typeface="Montserrat Light"/>
              </a:rPr>
              <a:t>Приватность</a:t>
            </a:r>
            <a:r>
              <a:rPr lang="en-US" sz="2153" dirty="0">
                <a:solidFill>
                  <a:srgbClr val="100F0D"/>
                </a:solidFill>
                <a:latin typeface="Montserrat Light"/>
              </a:rPr>
              <a:t>»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180070" y="7420211"/>
            <a:ext cx="3427170" cy="617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09"/>
              </a:lnSpc>
              <a:spcBef>
                <a:spcPct val="0"/>
              </a:spcBef>
            </a:pPr>
            <a:r>
              <a:rPr lang="en-US" sz="3630" spc="355">
                <a:solidFill>
                  <a:srgbClr val="231F20"/>
                </a:solidFill>
                <a:latin typeface="Oswald"/>
              </a:rPr>
              <a:t>3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880646" y="3284804"/>
            <a:ext cx="3961952" cy="27828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134"/>
              </a:lnSpc>
            </a:pPr>
            <a:r>
              <a:rPr lang="en-US" sz="2239" dirty="0" err="1">
                <a:solidFill>
                  <a:srgbClr val="100F0D"/>
                </a:solidFill>
                <a:latin typeface="Montserrat Light"/>
              </a:rPr>
              <a:t>Установите</a:t>
            </a:r>
            <a:r>
              <a:rPr lang="en-US" sz="2239" dirty="0">
                <a:solidFill>
                  <a:srgbClr val="100F0D"/>
                </a:solidFill>
                <a:latin typeface="Montserrat Light"/>
              </a:rPr>
              <a:t> в </a:t>
            </a:r>
            <a:r>
              <a:rPr lang="en-US" sz="2239" dirty="0" err="1">
                <a:solidFill>
                  <a:srgbClr val="100F0D"/>
                </a:solidFill>
                <a:latin typeface="Montserrat Light"/>
              </a:rPr>
              <a:t>соцсетях</a:t>
            </a:r>
            <a:r>
              <a:rPr lang="en-US" sz="2239" dirty="0">
                <a:solidFill>
                  <a:srgbClr val="100F0D"/>
                </a:solidFill>
                <a:latin typeface="Montserrat Light"/>
              </a:rPr>
              <a:t> и </a:t>
            </a:r>
            <a:r>
              <a:rPr lang="en-US" sz="2239" dirty="0" err="1">
                <a:solidFill>
                  <a:srgbClr val="100F0D"/>
                </a:solidFill>
                <a:latin typeface="Montserrat Light"/>
              </a:rPr>
              <a:t>мессенджерах</a:t>
            </a:r>
            <a:r>
              <a:rPr lang="en-US" sz="2239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239" dirty="0" err="1">
                <a:solidFill>
                  <a:srgbClr val="100F0D"/>
                </a:solidFill>
                <a:latin typeface="Montserrat Light"/>
              </a:rPr>
              <a:t>двухэтапный</a:t>
            </a:r>
            <a:r>
              <a:rPr lang="en-US" sz="2239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239" dirty="0" err="1">
                <a:solidFill>
                  <a:srgbClr val="100F0D"/>
                </a:solidFill>
                <a:latin typeface="Montserrat Light"/>
              </a:rPr>
              <a:t>вариант</a:t>
            </a:r>
            <a:r>
              <a:rPr lang="en-US" sz="2239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239" dirty="0" err="1">
                <a:solidFill>
                  <a:srgbClr val="100F0D"/>
                </a:solidFill>
                <a:latin typeface="Montserrat Light"/>
              </a:rPr>
              <a:t>проверки</a:t>
            </a:r>
            <a:r>
              <a:rPr lang="en-US" sz="2239" dirty="0">
                <a:solidFill>
                  <a:srgbClr val="100F0D"/>
                </a:solidFill>
                <a:latin typeface="Montserrat Light"/>
              </a:rPr>
              <a:t>, </a:t>
            </a:r>
            <a:r>
              <a:rPr lang="en-US" sz="2239" dirty="0" err="1">
                <a:solidFill>
                  <a:srgbClr val="100F0D"/>
                </a:solidFill>
                <a:latin typeface="Montserrat Light"/>
              </a:rPr>
              <a:t>который</a:t>
            </a:r>
            <a:r>
              <a:rPr lang="en-US" sz="2239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239" dirty="0" err="1">
                <a:solidFill>
                  <a:srgbClr val="100F0D"/>
                </a:solidFill>
                <a:latin typeface="Montserrat Light"/>
              </a:rPr>
              <a:t>позволяет</a:t>
            </a:r>
            <a:r>
              <a:rPr lang="en-US" sz="2239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239" dirty="0" err="1">
                <a:solidFill>
                  <a:srgbClr val="100F0D"/>
                </a:solidFill>
                <a:latin typeface="Montserrat Light"/>
              </a:rPr>
              <a:t>создать</a:t>
            </a:r>
            <a:r>
              <a:rPr lang="en-US" sz="2239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239" dirty="0" err="1">
                <a:solidFill>
                  <a:srgbClr val="100F0D"/>
                </a:solidFill>
                <a:latin typeface="Montserrat Light"/>
              </a:rPr>
              <a:t>персонализированный</a:t>
            </a:r>
            <a:r>
              <a:rPr lang="en-US" sz="2239" dirty="0">
                <a:solidFill>
                  <a:srgbClr val="100F0D"/>
                </a:solidFill>
                <a:latin typeface="Montserrat Light"/>
              </a:rPr>
              <a:t> PIN-</a:t>
            </a:r>
            <a:r>
              <a:rPr lang="en-US" sz="2239" dirty="0" err="1">
                <a:solidFill>
                  <a:srgbClr val="100F0D"/>
                </a:solidFill>
                <a:latin typeface="Montserrat Light"/>
              </a:rPr>
              <a:t>код</a:t>
            </a:r>
            <a:r>
              <a:rPr lang="en-US" sz="2239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239" dirty="0" err="1">
                <a:solidFill>
                  <a:srgbClr val="100F0D"/>
                </a:solidFill>
                <a:latin typeface="Montserrat Light"/>
              </a:rPr>
              <a:t>для</a:t>
            </a:r>
            <a:r>
              <a:rPr lang="en-US" sz="2239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239" dirty="0" err="1">
                <a:solidFill>
                  <a:srgbClr val="100F0D"/>
                </a:solidFill>
                <a:latin typeface="Montserrat Light"/>
              </a:rPr>
              <a:t>большей</a:t>
            </a:r>
            <a:r>
              <a:rPr lang="en-US" sz="2239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239" dirty="0" err="1">
                <a:solidFill>
                  <a:srgbClr val="100F0D"/>
                </a:solidFill>
                <a:latin typeface="Montserrat Light"/>
              </a:rPr>
              <a:t>безопасности</a:t>
            </a:r>
            <a:r>
              <a:rPr lang="en-US" sz="2239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239" dirty="0" err="1">
                <a:solidFill>
                  <a:srgbClr val="100F0D"/>
                </a:solidFill>
                <a:latin typeface="Montserrat Light"/>
              </a:rPr>
              <a:t>от</a:t>
            </a:r>
            <a:r>
              <a:rPr lang="en-US" sz="2239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239" dirty="0" err="1">
                <a:solidFill>
                  <a:srgbClr val="100F0D"/>
                </a:solidFill>
                <a:latin typeface="Montserrat Light"/>
              </a:rPr>
              <a:t>нарушений</a:t>
            </a:r>
            <a:r>
              <a:rPr lang="en-US" sz="2239" dirty="0">
                <a:solidFill>
                  <a:srgbClr val="100F0D"/>
                </a:solidFill>
                <a:latin typeface="Montserrat Light"/>
              </a:rPr>
              <a:t> и </a:t>
            </a:r>
            <a:r>
              <a:rPr lang="en-US" sz="2239" dirty="0" err="1">
                <a:solidFill>
                  <a:srgbClr val="100F0D"/>
                </a:solidFill>
                <a:latin typeface="Montserrat Light"/>
              </a:rPr>
              <a:t>хакеров</a:t>
            </a:r>
            <a:endParaRPr lang="en-US" sz="2239" dirty="0">
              <a:solidFill>
                <a:srgbClr val="100F0D"/>
              </a:solidFill>
              <a:latin typeface="Montserrat Light"/>
            </a:endParaRPr>
          </a:p>
        </p:txBody>
      </p:sp>
      <p:sp>
        <p:nvSpPr>
          <p:cNvPr id="30" name="Freeform 30"/>
          <p:cNvSpPr/>
          <p:nvPr/>
        </p:nvSpPr>
        <p:spPr>
          <a:xfrm rot="-8970905" flipH="1">
            <a:off x="3881557" y="7048571"/>
            <a:ext cx="2095629" cy="592015"/>
          </a:xfrm>
          <a:custGeom>
            <a:avLst/>
            <a:gdLst/>
            <a:ahLst/>
            <a:cxnLst/>
            <a:rect l="l" t="t" r="r" b="b"/>
            <a:pathLst>
              <a:path w="2095629" h="592015">
                <a:moveTo>
                  <a:pt x="2095629" y="0"/>
                </a:moveTo>
                <a:lnTo>
                  <a:pt x="0" y="0"/>
                </a:lnTo>
                <a:lnTo>
                  <a:pt x="0" y="592015"/>
                </a:lnTo>
                <a:lnTo>
                  <a:pt x="2095629" y="592015"/>
                </a:lnTo>
                <a:lnTo>
                  <a:pt x="209562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31"/>
          <p:cNvGrpSpPr/>
          <p:nvPr/>
        </p:nvGrpSpPr>
        <p:grpSpPr>
          <a:xfrm>
            <a:off x="14599863" y="4861550"/>
            <a:ext cx="3459435" cy="3601772"/>
            <a:chOff x="0" y="0"/>
            <a:chExt cx="1075555" cy="111980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075555" cy="1119809"/>
            </a:xfrm>
            <a:custGeom>
              <a:avLst/>
              <a:gdLst/>
              <a:ahLst/>
              <a:cxnLst/>
              <a:rect l="l" t="t" r="r" b="b"/>
              <a:pathLst>
                <a:path w="1075555" h="1119809">
                  <a:moveTo>
                    <a:pt x="69375" y="0"/>
                  </a:moveTo>
                  <a:lnTo>
                    <a:pt x="1006180" y="0"/>
                  </a:lnTo>
                  <a:cubicBezTo>
                    <a:pt x="1044495" y="0"/>
                    <a:pt x="1075555" y="31060"/>
                    <a:pt x="1075555" y="69375"/>
                  </a:cubicBezTo>
                  <a:lnTo>
                    <a:pt x="1075555" y="1050433"/>
                  </a:lnTo>
                  <a:cubicBezTo>
                    <a:pt x="1075555" y="1068833"/>
                    <a:pt x="1068246" y="1086479"/>
                    <a:pt x="1055236" y="1099489"/>
                  </a:cubicBezTo>
                  <a:cubicBezTo>
                    <a:pt x="1042225" y="1112500"/>
                    <a:pt x="1024579" y="1119809"/>
                    <a:pt x="1006180" y="1119809"/>
                  </a:cubicBezTo>
                  <a:lnTo>
                    <a:pt x="69375" y="1119809"/>
                  </a:lnTo>
                  <a:cubicBezTo>
                    <a:pt x="31060" y="1119809"/>
                    <a:pt x="0" y="1088748"/>
                    <a:pt x="0" y="1050433"/>
                  </a:cubicBezTo>
                  <a:lnTo>
                    <a:pt x="0" y="69375"/>
                  </a:lnTo>
                  <a:cubicBezTo>
                    <a:pt x="0" y="50976"/>
                    <a:pt x="7309" y="33330"/>
                    <a:pt x="20320" y="20320"/>
                  </a:cubicBezTo>
                  <a:cubicBezTo>
                    <a:pt x="33330" y="7309"/>
                    <a:pt x="50976" y="0"/>
                    <a:pt x="69375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4599863" y="8691297"/>
            <a:ext cx="3459435" cy="640107"/>
            <a:chOff x="0" y="0"/>
            <a:chExt cx="1075555" cy="199013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075555" cy="199013"/>
            </a:xfrm>
            <a:custGeom>
              <a:avLst/>
              <a:gdLst/>
              <a:ahLst/>
              <a:cxnLst/>
              <a:rect l="l" t="t" r="r" b="b"/>
              <a:pathLst>
                <a:path w="1075555" h="199013">
                  <a:moveTo>
                    <a:pt x="69375" y="0"/>
                  </a:moveTo>
                  <a:lnTo>
                    <a:pt x="1006180" y="0"/>
                  </a:lnTo>
                  <a:cubicBezTo>
                    <a:pt x="1044495" y="0"/>
                    <a:pt x="1075555" y="31060"/>
                    <a:pt x="1075555" y="69375"/>
                  </a:cubicBezTo>
                  <a:lnTo>
                    <a:pt x="1075555" y="129637"/>
                  </a:lnTo>
                  <a:cubicBezTo>
                    <a:pt x="1075555" y="167952"/>
                    <a:pt x="1044495" y="199013"/>
                    <a:pt x="1006180" y="199013"/>
                  </a:cubicBezTo>
                  <a:lnTo>
                    <a:pt x="69375" y="199013"/>
                  </a:lnTo>
                  <a:cubicBezTo>
                    <a:pt x="50976" y="199013"/>
                    <a:pt x="33330" y="191703"/>
                    <a:pt x="20320" y="178693"/>
                  </a:cubicBezTo>
                  <a:cubicBezTo>
                    <a:pt x="7309" y="165683"/>
                    <a:pt x="0" y="148037"/>
                    <a:pt x="0" y="129637"/>
                  </a:cubicBezTo>
                  <a:lnTo>
                    <a:pt x="0" y="69375"/>
                  </a:lnTo>
                  <a:cubicBezTo>
                    <a:pt x="0" y="50976"/>
                    <a:pt x="7309" y="33330"/>
                    <a:pt x="20320" y="20320"/>
                  </a:cubicBezTo>
                  <a:cubicBezTo>
                    <a:pt x="33330" y="7309"/>
                    <a:pt x="50976" y="0"/>
                    <a:pt x="69375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 rot="-9158469" flipH="1">
            <a:off x="14566484" y="3821109"/>
            <a:ext cx="2095629" cy="592015"/>
          </a:xfrm>
          <a:custGeom>
            <a:avLst/>
            <a:gdLst/>
            <a:ahLst/>
            <a:cxnLst/>
            <a:rect l="l" t="t" r="r" b="b"/>
            <a:pathLst>
              <a:path w="2095629" h="592015">
                <a:moveTo>
                  <a:pt x="2095629" y="0"/>
                </a:moveTo>
                <a:lnTo>
                  <a:pt x="0" y="0"/>
                </a:lnTo>
                <a:lnTo>
                  <a:pt x="0" y="592015"/>
                </a:lnTo>
                <a:lnTo>
                  <a:pt x="2095629" y="592015"/>
                </a:lnTo>
                <a:lnTo>
                  <a:pt x="209562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14885059" y="8634772"/>
            <a:ext cx="3016057" cy="532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08"/>
              </a:lnSpc>
              <a:spcBef>
                <a:spcPct val="0"/>
              </a:spcBef>
            </a:pPr>
            <a:r>
              <a:rPr lang="en-US" sz="3194" spc="313">
                <a:solidFill>
                  <a:srgbClr val="231F20"/>
                </a:solidFill>
                <a:latin typeface="Oswald"/>
              </a:rPr>
              <a:t>4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671123" y="4905844"/>
            <a:ext cx="3189900" cy="3417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58"/>
              </a:lnSpc>
            </a:pPr>
            <a:r>
              <a:rPr lang="en-US" sz="1970" dirty="0" err="1">
                <a:solidFill>
                  <a:srgbClr val="100F0D"/>
                </a:solidFill>
                <a:latin typeface="Montserrat Light"/>
              </a:rPr>
              <a:t>Не</a:t>
            </a:r>
            <a:r>
              <a:rPr lang="en-US" sz="1970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1970" dirty="0" err="1">
                <a:solidFill>
                  <a:srgbClr val="100F0D"/>
                </a:solidFill>
                <a:latin typeface="Montserrat Light"/>
              </a:rPr>
              <a:t>публикуйте</a:t>
            </a:r>
            <a:r>
              <a:rPr lang="en-US" sz="1970" dirty="0">
                <a:solidFill>
                  <a:srgbClr val="100F0D"/>
                </a:solidFill>
                <a:latin typeface="Montserrat Light"/>
              </a:rPr>
              <a:t> в </a:t>
            </a:r>
            <a:r>
              <a:rPr lang="en-US" sz="1970" dirty="0" err="1">
                <a:solidFill>
                  <a:srgbClr val="100F0D"/>
                </a:solidFill>
                <a:latin typeface="Montserrat Light"/>
              </a:rPr>
              <a:t>открытом</a:t>
            </a:r>
            <a:r>
              <a:rPr lang="en-US" sz="1970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1970" dirty="0" err="1">
                <a:solidFill>
                  <a:srgbClr val="100F0D"/>
                </a:solidFill>
                <a:latin typeface="Montserrat Light"/>
              </a:rPr>
              <a:t>доступе</a:t>
            </a:r>
            <a:r>
              <a:rPr lang="en-US" sz="1970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1970" dirty="0" err="1">
                <a:solidFill>
                  <a:srgbClr val="100F0D"/>
                </a:solidFill>
                <a:latin typeface="Montserrat Light"/>
              </a:rPr>
              <a:t>избыточную</a:t>
            </a:r>
            <a:r>
              <a:rPr lang="en-US" sz="1970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1970" dirty="0" err="1">
                <a:solidFill>
                  <a:srgbClr val="100F0D"/>
                </a:solidFill>
                <a:latin typeface="Montserrat Light"/>
              </a:rPr>
              <a:t>информацию</a:t>
            </a:r>
            <a:r>
              <a:rPr lang="en-US" sz="1970" dirty="0">
                <a:solidFill>
                  <a:srgbClr val="100F0D"/>
                </a:solidFill>
                <a:latin typeface="Montserrat Light"/>
              </a:rPr>
              <a:t>: </a:t>
            </a:r>
            <a:r>
              <a:rPr lang="en-US" sz="1970" dirty="0" err="1">
                <a:solidFill>
                  <a:srgbClr val="100F0D"/>
                </a:solidFill>
                <a:latin typeface="Montserrat Light"/>
              </a:rPr>
              <a:t>адреса</a:t>
            </a:r>
            <a:r>
              <a:rPr lang="en-US" sz="1970" dirty="0">
                <a:solidFill>
                  <a:srgbClr val="100F0D"/>
                </a:solidFill>
                <a:latin typeface="Montserrat Light"/>
              </a:rPr>
              <a:t>, </a:t>
            </a:r>
            <a:r>
              <a:rPr lang="en-US" sz="1970" dirty="0" err="1">
                <a:solidFill>
                  <a:srgbClr val="100F0D"/>
                </a:solidFill>
                <a:latin typeface="Montserrat Light"/>
              </a:rPr>
              <a:t>номера</a:t>
            </a:r>
            <a:r>
              <a:rPr lang="en-US" sz="1970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1970" dirty="0" err="1">
                <a:solidFill>
                  <a:srgbClr val="100F0D"/>
                </a:solidFill>
                <a:latin typeface="Montserrat Light"/>
              </a:rPr>
              <a:t>телефонов</a:t>
            </a:r>
            <a:r>
              <a:rPr lang="en-US" sz="1970" dirty="0">
                <a:solidFill>
                  <a:srgbClr val="100F0D"/>
                </a:solidFill>
                <a:latin typeface="Montserrat Light"/>
              </a:rPr>
              <a:t>, </a:t>
            </a:r>
            <a:r>
              <a:rPr lang="en-US" sz="1970" dirty="0" err="1">
                <a:solidFill>
                  <a:srgbClr val="100F0D"/>
                </a:solidFill>
                <a:latin typeface="Montserrat Light"/>
              </a:rPr>
              <a:t>даты</a:t>
            </a:r>
            <a:r>
              <a:rPr lang="en-US" sz="1970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1970" dirty="0" err="1">
                <a:solidFill>
                  <a:srgbClr val="100F0D"/>
                </a:solidFill>
                <a:latin typeface="Montserrat Light"/>
              </a:rPr>
              <a:t>рождения</a:t>
            </a:r>
            <a:r>
              <a:rPr lang="en-US" sz="1970" dirty="0">
                <a:solidFill>
                  <a:srgbClr val="100F0D"/>
                </a:solidFill>
                <a:latin typeface="Montserrat Light"/>
              </a:rPr>
              <a:t>. </a:t>
            </a:r>
            <a:r>
              <a:rPr lang="en-US" sz="1970" dirty="0" err="1">
                <a:solidFill>
                  <a:srgbClr val="100F0D"/>
                </a:solidFill>
                <a:latin typeface="Montserrat Light"/>
              </a:rPr>
              <a:t>Это</a:t>
            </a:r>
            <a:r>
              <a:rPr lang="en-US" sz="1970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1970" dirty="0" err="1">
                <a:solidFill>
                  <a:srgbClr val="100F0D"/>
                </a:solidFill>
                <a:latin typeface="Montserrat Light"/>
              </a:rPr>
              <a:t>же</a:t>
            </a:r>
            <a:r>
              <a:rPr lang="en-US" sz="1970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1970" dirty="0" err="1">
                <a:solidFill>
                  <a:srgbClr val="100F0D"/>
                </a:solidFill>
                <a:latin typeface="Montserrat Light"/>
              </a:rPr>
              <a:t>касается</a:t>
            </a:r>
            <a:r>
              <a:rPr lang="en-US" sz="1970" dirty="0">
                <a:solidFill>
                  <a:srgbClr val="100F0D"/>
                </a:solidFill>
                <a:latin typeface="Montserrat Light"/>
              </a:rPr>
              <a:t> и </a:t>
            </a:r>
            <a:r>
              <a:rPr lang="en-US" sz="1970" dirty="0" err="1">
                <a:solidFill>
                  <a:srgbClr val="100F0D"/>
                </a:solidFill>
                <a:latin typeface="Montserrat Light"/>
              </a:rPr>
              <a:t>сведений</a:t>
            </a:r>
            <a:r>
              <a:rPr lang="en-US" sz="1970" dirty="0">
                <a:solidFill>
                  <a:srgbClr val="100F0D"/>
                </a:solidFill>
                <a:latin typeface="Montserrat Light"/>
              </a:rPr>
              <a:t> о </a:t>
            </a:r>
            <a:r>
              <a:rPr lang="en-US" sz="1970" dirty="0" err="1">
                <a:solidFill>
                  <a:srgbClr val="100F0D"/>
                </a:solidFill>
                <a:latin typeface="Montserrat Light"/>
              </a:rPr>
              <a:t>родных</a:t>
            </a:r>
            <a:r>
              <a:rPr lang="en-US" sz="1970" dirty="0">
                <a:solidFill>
                  <a:srgbClr val="100F0D"/>
                </a:solidFill>
                <a:latin typeface="Montserrat Light"/>
              </a:rPr>
              <a:t> и </a:t>
            </a:r>
            <a:r>
              <a:rPr lang="en-US" sz="1970" dirty="0" err="1">
                <a:solidFill>
                  <a:srgbClr val="100F0D"/>
                </a:solidFill>
                <a:latin typeface="Montserrat Light"/>
              </a:rPr>
              <a:t>близких</a:t>
            </a:r>
            <a:r>
              <a:rPr lang="en-US" sz="1970" dirty="0">
                <a:solidFill>
                  <a:srgbClr val="100F0D"/>
                </a:solidFill>
                <a:latin typeface="Montserrat Light"/>
              </a:rPr>
              <a:t>, </a:t>
            </a:r>
            <a:r>
              <a:rPr lang="en-US" sz="1970" dirty="0" err="1">
                <a:solidFill>
                  <a:srgbClr val="100F0D"/>
                </a:solidFill>
                <a:latin typeface="Montserrat Light"/>
              </a:rPr>
              <a:t>не</a:t>
            </a:r>
            <a:r>
              <a:rPr lang="en-US" sz="1970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1970" dirty="0" err="1">
                <a:solidFill>
                  <a:srgbClr val="100F0D"/>
                </a:solidFill>
                <a:latin typeface="Montserrat Light"/>
              </a:rPr>
              <a:t>публикуйте</a:t>
            </a:r>
            <a:r>
              <a:rPr lang="en-US" sz="1970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1970" dirty="0" err="1">
                <a:solidFill>
                  <a:srgbClr val="100F0D"/>
                </a:solidFill>
                <a:latin typeface="Montserrat Light"/>
              </a:rPr>
              <a:t>чужие</a:t>
            </a:r>
            <a:r>
              <a:rPr lang="en-US" sz="1970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1970" dirty="0" err="1">
                <a:solidFill>
                  <a:srgbClr val="100F0D"/>
                </a:solidFill>
                <a:latin typeface="Montserrat Light"/>
              </a:rPr>
              <a:t>фото</a:t>
            </a:r>
            <a:r>
              <a:rPr lang="en-US" sz="1970" dirty="0">
                <a:solidFill>
                  <a:srgbClr val="100F0D"/>
                </a:solidFill>
                <a:latin typeface="Montserrat Light"/>
              </a:rPr>
              <a:t> и </a:t>
            </a:r>
            <a:r>
              <a:rPr lang="en-US" sz="1970" dirty="0" err="1">
                <a:solidFill>
                  <a:srgbClr val="100F0D"/>
                </a:solidFill>
                <a:latin typeface="Montserrat Light"/>
              </a:rPr>
              <a:t>видео</a:t>
            </a:r>
            <a:r>
              <a:rPr lang="en-US" sz="1970" dirty="0">
                <a:solidFill>
                  <a:srgbClr val="100F0D"/>
                </a:solidFill>
                <a:latin typeface="Montserrat Ligh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B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87923">
            <a:off x="-4800514" y="6068650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87923">
            <a:off x="13475833" y="-8787301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38352" y="3209922"/>
            <a:ext cx="4147044" cy="3325315"/>
            <a:chOff x="0" y="0"/>
            <a:chExt cx="1075555" cy="8624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75555" cy="862436"/>
            </a:xfrm>
            <a:custGeom>
              <a:avLst/>
              <a:gdLst/>
              <a:ahLst/>
              <a:cxnLst/>
              <a:rect l="l" t="t" r="r" b="b"/>
              <a:pathLst>
                <a:path w="1075555" h="862436">
                  <a:moveTo>
                    <a:pt x="57872" y="0"/>
                  </a:moveTo>
                  <a:lnTo>
                    <a:pt x="1017683" y="0"/>
                  </a:lnTo>
                  <a:cubicBezTo>
                    <a:pt x="1033032" y="0"/>
                    <a:pt x="1047752" y="6097"/>
                    <a:pt x="1058605" y="16950"/>
                  </a:cubicBezTo>
                  <a:cubicBezTo>
                    <a:pt x="1069458" y="27804"/>
                    <a:pt x="1075555" y="42524"/>
                    <a:pt x="1075555" y="57872"/>
                  </a:cubicBezTo>
                  <a:lnTo>
                    <a:pt x="1075555" y="804564"/>
                  </a:lnTo>
                  <a:cubicBezTo>
                    <a:pt x="1075555" y="819912"/>
                    <a:pt x="1069458" y="834632"/>
                    <a:pt x="1058605" y="845486"/>
                  </a:cubicBezTo>
                  <a:cubicBezTo>
                    <a:pt x="1047752" y="856339"/>
                    <a:pt x="1033032" y="862436"/>
                    <a:pt x="1017683" y="862436"/>
                  </a:cubicBezTo>
                  <a:lnTo>
                    <a:pt x="57872" y="862436"/>
                  </a:lnTo>
                  <a:cubicBezTo>
                    <a:pt x="42524" y="862436"/>
                    <a:pt x="27804" y="856339"/>
                    <a:pt x="16950" y="845486"/>
                  </a:cubicBezTo>
                  <a:cubicBezTo>
                    <a:pt x="6097" y="834632"/>
                    <a:pt x="0" y="819912"/>
                    <a:pt x="0" y="804564"/>
                  </a:cubicBezTo>
                  <a:lnTo>
                    <a:pt x="0" y="57872"/>
                  </a:lnTo>
                  <a:cubicBezTo>
                    <a:pt x="0" y="42524"/>
                    <a:pt x="6097" y="27804"/>
                    <a:pt x="16950" y="16950"/>
                  </a:cubicBezTo>
                  <a:cubicBezTo>
                    <a:pt x="27804" y="6097"/>
                    <a:pt x="42524" y="0"/>
                    <a:pt x="57872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38352" y="6689999"/>
            <a:ext cx="4147044" cy="1197991"/>
            <a:chOff x="0" y="0"/>
            <a:chExt cx="1075555" cy="3107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75555" cy="310705"/>
            </a:xfrm>
            <a:custGeom>
              <a:avLst/>
              <a:gdLst/>
              <a:ahLst/>
              <a:cxnLst/>
              <a:rect l="l" t="t" r="r" b="b"/>
              <a:pathLst>
                <a:path w="1075555" h="310705">
                  <a:moveTo>
                    <a:pt x="57872" y="0"/>
                  </a:moveTo>
                  <a:lnTo>
                    <a:pt x="1017683" y="0"/>
                  </a:lnTo>
                  <a:cubicBezTo>
                    <a:pt x="1033032" y="0"/>
                    <a:pt x="1047752" y="6097"/>
                    <a:pt x="1058605" y="16950"/>
                  </a:cubicBezTo>
                  <a:cubicBezTo>
                    <a:pt x="1069458" y="27804"/>
                    <a:pt x="1075555" y="42524"/>
                    <a:pt x="1075555" y="57872"/>
                  </a:cubicBezTo>
                  <a:lnTo>
                    <a:pt x="1075555" y="252832"/>
                  </a:lnTo>
                  <a:cubicBezTo>
                    <a:pt x="1075555" y="268181"/>
                    <a:pt x="1069458" y="282901"/>
                    <a:pt x="1058605" y="293754"/>
                  </a:cubicBezTo>
                  <a:cubicBezTo>
                    <a:pt x="1047752" y="304607"/>
                    <a:pt x="1033032" y="310705"/>
                    <a:pt x="1017683" y="310705"/>
                  </a:cubicBezTo>
                  <a:lnTo>
                    <a:pt x="57872" y="310705"/>
                  </a:lnTo>
                  <a:cubicBezTo>
                    <a:pt x="42524" y="310705"/>
                    <a:pt x="27804" y="304607"/>
                    <a:pt x="16950" y="293754"/>
                  </a:cubicBezTo>
                  <a:cubicBezTo>
                    <a:pt x="6097" y="282901"/>
                    <a:pt x="0" y="268181"/>
                    <a:pt x="0" y="252832"/>
                  </a:cubicBezTo>
                  <a:lnTo>
                    <a:pt x="0" y="57872"/>
                  </a:lnTo>
                  <a:cubicBezTo>
                    <a:pt x="0" y="42524"/>
                    <a:pt x="6097" y="27804"/>
                    <a:pt x="16950" y="16950"/>
                  </a:cubicBezTo>
                  <a:cubicBezTo>
                    <a:pt x="27804" y="6097"/>
                    <a:pt x="42524" y="0"/>
                    <a:pt x="57872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287746" y="3154651"/>
            <a:ext cx="3966788" cy="4124481"/>
            <a:chOff x="0" y="0"/>
            <a:chExt cx="1128287" cy="11731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28287" cy="1173141"/>
            </a:xfrm>
            <a:custGeom>
              <a:avLst/>
              <a:gdLst/>
              <a:ahLst/>
              <a:cxnLst/>
              <a:rect l="l" t="t" r="r" b="b"/>
              <a:pathLst>
                <a:path w="1128287" h="1173141">
                  <a:moveTo>
                    <a:pt x="60502" y="0"/>
                  </a:moveTo>
                  <a:lnTo>
                    <a:pt x="1067785" y="0"/>
                  </a:lnTo>
                  <a:cubicBezTo>
                    <a:pt x="1083831" y="0"/>
                    <a:pt x="1099220" y="6374"/>
                    <a:pt x="1110567" y="17721"/>
                  </a:cubicBezTo>
                  <a:cubicBezTo>
                    <a:pt x="1121913" y="29067"/>
                    <a:pt x="1128287" y="44456"/>
                    <a:pt x="1128287" y="60502"/>
                  </a:cubicBezTo>
                  <a:lnTo>
                    <a:pt x="1128287" y="1112638"/>
                  </a:lnTo>
                  <a:cubicBezTo>
                    <a:pt x="1128287" y="1128685"/>
                    <a:pt x="1121913" y="1144074"/>
                    <a:pt x="1110567" y="1155420"/>
                  </a:cubicBezTo>
                  <a:cubicBezTo>
                    <a:pt x="1099220" y="1166766"/>
                    <a:pt x="1083831" y="1173141"/>
                    <a:pt x="1067785" y="1173141"/>
                  </a:cubicBezTo>
                  <a:lnTo>
                    <a:pt x="60502" y="1173141"/>
                  </a:lnTo>
                  <a:cubicBezTo>
                    <a:pt x="44456" y="1173141"/>
                    <a:pt x="29067" y="1166766"/>
                    <a:pt x="17721" y="1155420"/>
                  </a:cubicBezTo>
                  <a:cubicBezTo>
                    <a:pt x="6374" y="1144074"/>
                    <a:pt x="0" y="1128685"/>
                    <a:pt x="0" y="1112638"/>
                  </a:cubicBezTo>
                  <a:lnTo>
                    <a:pt x="0" y="60502"/>
                  </a:lnTo>
                  <a:cubicBezTo>
                    <a:pt x="0" y="44456"/>
                    <a:pt x="6374" y="29067"/>
                    <a:pt x="17721" y="17721"/>
                  </a:cubicBezTo>
                  <a:cubicBezTo>
                    <a:pt x="29067" y="6374"/>
                    <a:pt x="44456" y="0"/>
                    <a:pt x="60502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594432" y="7631557"/>
            <a:ext cx="3459435" cy="999356"/>
            <a:chOff x="0" y="0"/>
            <a:chExt cx="1075555" cy="31070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75555" cy="310705"/>
            </a:xfrm>
            <a:custGeom>
              <a:avLst/>
              <a:gdLst/>
              <a:ahLst/>
              <a:cxnLst/>
              <a:rect l="l" t="t" r="r" b="b"/>
              <a:pathLst>
                <a:path w="1075555" h="310705">
                  <a:moveTo>
                    <a:pt x="69375" y="0"/>
                  </a:moveTo>
                  <a:lnTo>
                    <a:pt x="1006180" y="0"/>
                  </a:lnTo>
                  <a:cubicBezTo>
                    <a:pt x="1044495" y="0"/>
                    <a:pt x="1075555" y="31060"/>
                    <a:pt x="1075555" y="69375"/>
                  </a:cubicBezTo>
                  <a:lnTo>
                    <a:pt x="1075555" y="241329"/>
                  </a:lnTo>
                  <a:cubicBezTo>
                    <a:pt x="1075555" y="259729"/>
                    <a:pt x="1068246" y="277375"/>
                    <a:pt x="1055236" y="290385"/>
                  </a:cubicBezTo>
                  <a:cubicBezTo>
                    <a:pt x="1042225" y="303395"/>
                    <a:pt x="1024579" y="310705"/>
                    <a:pt x="1006180" y="310705"/>
                  </a:cubicBezTo>
                  <a:lnTo>
                    <a:pt x="69375" y="310705"/>
                  </a:lnTo>
                  <a:cubicBezTo>
                    <a:pt x="31060" y="310705"/>
                    <a:pt x="0" y="279644"/>
                    <a:pt x="0" y="241329"/>
                  </a:cubicBezTo>
                  <a:lnTo>
                    <a:pt x="0" y="69375"/>
                  </a:lnTo>
                  <a:cubicBezTo>
                    <a:pt x="0" y="50976"/>
                    <a:pt x="7309" y="33330"/>
                    <a:pt x="20320" y="20320"/>
                  </a:cubicBezTo>
                  <a:cubicBezTo>
                    <a:pt x="33330" y="7309"/>
                    <a:pt x="50976" y="0"/>
                    <a:pt x="69375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756385" y="3195363"/>
            <a:ext cx="4304292" cy="3727033"/>
            <a:chOff x="0" y="0"/>
            <a:chExt cx="1075555" cy="93131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75555" cy="931310"/>
            </a:xfrm>
            <a:custGeom>
              <a:avLst/>
              <a:gdLst/>
              <a:ahLst/>
              <a:cxnLst/>
              <a:rect l="l" t="t" r="r" b="b"/>
              <a:pathLst>
                <a:path w="1075555" h="931310">
                  <a:moveTo>
                    <a:pt x="55758" y="0"/>
                  </a:moveTo>
                  <a:lnTo>
                    <a:pt x="1019797" y="0"/>
                  </a:lnTo>
                  <a:cubicBezTo>
                    <a:pt x="1034585" y="0"/>
                    <a:pt x="1048767" y="5875"/>
                    <a:pt x="1059224" y="16331"/>
                  </a:cubicBezTo>
                  <a:cubicBezTo>
                    <a:pt x="1069681" y="26788"/>
                    <a:pt x="1075555" y="40970"/>
                    <a:pt x="1075555" y="55758"/>
                  </a:cubicBezTo>
                  <a:lnTo>
                    <a:pt x="1075555" y="875552"/>
                  </a:lnTo>
                  <a:cubicBezTo>
                    <a:pt x="1075555" y="906346"/>
                    <a:pt x="1050591" y="931310"/>
                    <a:pt x="1019797" y="931310"/>
                  </a:cubicBezTo>
                  <a:lnTo>
                    <a:pt x="55758" y="931310"/>
                  </a:lnTo>
                  <a:cubicBezTo>
                    <a:pt x="40970" y="931310"/>
                    <a:pt x="26788" y="925435"/>
                    <a:pt x="16331" y="914979"/>
                  </a:cubicBezTo>
                  <a:cubicBezTo>
                    <a:pt x="5875" y="904522"/>
                    <a:pt x="0" y="890340"/>
                    <a:pt x="0" y="875552"/>
                  </a:cubicBezTo>
                  <a:lnTo>
                    <a:pt x="0" y="55758"/>
                  </a:lnTo>
                  <a:cubicBezTo>
                    <a:pt x="0" y="40970"/>
                    <a:pt x="5875" y="26788"/>
                    <a:pt x="16331" y="16331"/>
                  </a:cubicBezTo>
                  <a:cubicBezTo>
                    <a:pt x="26788" y="5875"/>
                    <a:pt x="40970" y="0"/>
                    <a:pt x="55758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741509" y="7219906"/>
            <a:ext cx="4304292" cy="1243417"/>
            <a:chOff x="0" y="0"/>
            <a:chExt cx="1075555" cy="31070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75555" cy="310705"/>
            </a:xfrm>
            <a:custGeom>
              <a:avLst/>
              <a:gdLst/>
              <a:ahLst/>
              <a:cxnLst/>
              <a:rect l="l" t="t" r="r" b="b"/>
              <a:pathLst>
                <a:path w="1075555" h="310705">
                  <a:moveTo>
                    <a:pt x="55758" y="0"/>
                  </a:moveTo>
                  <a:lnTo>
                    <a:pt x="1019797" y="0"/>
                  </a:lnTo>
                  <a:cubicBezTo>
                    <a:pt x="1034585" y="0"/>
                    <a:pt x="1048767" y="5875"/>
                    <a:pt x="1059224" y="16331"/>
                  </a:cubicBezTo>
                  <a:cubicBezTo>
                    <a:pt x="1069681" y="26788"/>
                    <a:pt x="1075555" y="40970"/>
                    <a:pt x="1075555" y="55758"/>
                  </a:cubicBezTo>
                  <a:lnTo>
                    <a:pt x="1075555" y="254946"/>
                  </a:lnTo>
                  <a:cubicBezTo>
                    <a:pt x="1075555" y="269734"/>
                    <a:pt x="1069681" y="283917"/>
                    <a:pt x="1059224" y="294373"/>
                  </a:cubicBezTo>
                  <a:cubicBezTo>
                    <a:pt x="1048767" y="304830"/>
                    <a:pt x="1034585" y="310705"/>
                    <a:pt x="1019797" y="310705"/>
                  </a:cubicBezTo>
                  <a:lnTo>
                    <a:pt x="55758" y="310705"/>
                  </a:lnTo>
                  <a:cubicBezTo>
                    <a:pt x="24964" y="310705"/>
                    <a:pt x="0" y="285741"/>
                    <a:pt x="0" y="254946"/>
                  </a:cubicBezTo>
                  <a:lnTo>
                    <a:pt x="0" y="55758"/>
                  </a:lnTo>
                  <a:cubicBezTo>
                    <a:pt x="0" y="40970"/>
                    <a:pt x="5875" y="26788"/>
                    <a:pt x="16331" y="16331"/>
                  </a:cubicBezTo>
                  <a:cubicBezTo>
                    <a:pt x="26788" y="5875"/>
                    <a:pt x="40970" y="0"/>
                    <a:pt x="55758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-1978372">
            <a:off x="8832831" y="8750561"/>
            <a:ext cx="2095629" cy="592015"/>
          </a:xfrm>
          <a:custGeom>
            <a:avLst/>
            <a:gdLst/>
            <a:ahLst/>
            <a:cxnLst/>
            <a:rect l="l" t="t" r="r" b="b"/>
            <a:pathLst>
              <a:path w="2095629" h="592015">
                <a:moveTo>
                  <a:pt x="0" y="0"/>
                </a:moveTo>
                <a:lnTo>
                  <a:pt x="2095629" y="0"/>
                </a:lnTo>
                <a:lnTo>
                  <a:pt x="2095629" y="592015"/>
                </a:lnTo>
                <a:lnTo>
                  <a:pt x="0" y="5920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38352" y="836"/>
            <a:ext cx="17668736" cy="3153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75"/>
              </a:lnSpc>
              <a:spcBef>
                <a:spcPct val="0"/>
              </a:spcBef>
            </a:pPr>
            <a:r>
              <a:rPr lang="en-US" sz="4474" spc="438">
                <a:solidFill>
                  <a:srgbClr val="231F20"/>
                </a:solidFill>
                <a:latin typeface="Poppins Bold"/>
              </a:rPr>
              <a:t>ПРЕДУПРЕЖДЕН – ЗНАЧИТ ВООРУЖЕН. НАПОМНИМ О БАЗОВЫХ ПРАВИЛАХ БЕЗОПАСНОГО ОБОРОТА ВАШИХ ПЕРСОНАЛЬНЫХ ДАННЫХ В СОЦИАЛЬНЫХ СЕТЯХ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04104" y="6940252"/>
            <a:ext cx="3615540" cy="638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85"/>
              </a:lnSpc>
              <a:spcBef>
                <a:spcPct val="0"/>
              </a:spcBef>
            </a:pPr>
            <a:r>
              <a:rPr lang="en-US" sz="3829" spc="375">
                <a:solidFill>
                  <a:srgbClr val="231F20"/>
                </a:solidFill>
                <a:latin typeface="Oswald"/>
              </a:rPr>
              <a:t>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57200" y="3454526"/>
            <a:ext cx="38862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581"/>
              </a:lnSpc>
            </a:pPr>
            <a:r>
              <a:rPr lang="en-US" sz="2558" dirty="0" err="1">
                <a:solidFill>
                  <a:srgbClr val="100F0D"/>
                </a:solidFill>
                <a:latin typeface="Montserrat Light"/>
              </a:rPr>
              <a:t>Не</a:t>
            </a:r>
            <a:r>
              <a:rPr lang="en-US" sz="2558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558" dirty="0" err="1">
                <a:solidFill>
                  <a:srgbClr val="100F0D"/>
                </a:solidFill>
                <a:latin typeface="Montserrat Light"/>
              </a:rPr>
              <a:t>используйте</a:t>
            </a:r>
            <a:r>
              <a:rPr lang="en-US" sz="2558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558" dirty="0" err="1">
                <a:solidFill>
                  <a:srgbClr val="100F0D"/>
                </a:solidFill>
                <a:latin typeface="Montserrat Light"/>
              </a:rPr>
              <a:t>геолокацию</a:t>
            </a:r>
            <a:r>
              <a:rPr lang="en-US" sz="2558" dirty="0">
                <a:solidFill>
                  <a:srgbClr val="100F0D"/>
                </a:solidFill>
                <a:latin typeface="Montserrat Light"/>
              </a:rPr>
              <a:t>, </a:t>
            </a:r>
            <a:r>
              <a:rPr lang="en-US" sz="2558" dirty="0" err="1">
                <a:solidFill>
                  <a:srgbClr val="100F0D"/>
                </a:solidFill>
                <a:latin typeface="Montserrat Light"/>
              </a:rPr>
              <a:t>когда</a:t>
            </a:r>
            <a:r>
              <a:rPr lang="en-US" sz="2558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558" dirty="0" err="1">
                <a:solidFill>
                  <a:srgbClr val="100F0D"/>
                </a:solidFill>
                <a:latin typeface="Montserrat Light"/>
              </a:rPr>
              <a:t>размещаете</a:t>
            </a:r>
            <a:r>
              <a:rPr lang="en-US" sz="2558" dirty="0">
                <a:solidFill>
                  <a:srgbClr val="100F0D"/>
                </a:solidFill>
                <a:latin typeface="Montserrat Light"/>
              </a:rPr>
              <a:t> в </a:t>
            </a:r>
            <a:r>
              <a:rPr lang="en-US" sz="2558" dirty="0" err="1">
                <a:solidFill>
                  <a:srgbClr val="100F0D"/>
                </a:solidFill>
                <a:latin typeface="Montserrat Light"/>
              </a:rPr>
              <a:t>соцсетях</a:t>
            </a:r>
            <a:r>
              <a:rPr lang="en-US" sz="2558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558" dirty="0" err="1">
                <a:solidFill>
                  <a:srgbClr val="100F0D"/>
                </a:solidFill>
                <a:latin typeface="Montserrat Light"/>
              </a:rPr>
              <a:t>фото</a:t>
            </a:r>
            <a:r>
              <a:rPr lang="en-US" sz="2558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558" dirty="0" err="1">
                <a:solidFill>
                  <a:srgbClr val="100F0D"/>
                </a:solidFill>
                <a:latin typeface="Montserrat Light"/>
              </a:rPr>
              <a:t>дома</a:t>
            </a:r>
            <a:r>
              <a:rPr lang="en-US" sz="2558" dirty="0">
                <a:solidFill>
                  <a:srgbClr val="100F0D"/>
                </a:solidFill>
                <a:latin typeface="Montserrat Light"/>
              </a:rPr>
              <a:t>, </a:t>
            </a:r>
            <a:r>
              <a:rPr lang="en-US" sz="2558" dirty="0" err="1">
                <a:solidFill>
                  <a:srgbClr val="100F0D"/>
                </a:solidFill>
                <a:latin typeface="Montserrat Light"/>
              </a:rPr>
              <a:t>не</a:t>
            </a:r>
            <a:r>
              <a:rPr lang="en-US" sz="2558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558" dirty="0" err="1">
                <a:solidFill>
                  <a:srgbClr val="100F0D"/>
                </a:solidFill>
                <a:latin typeface="Montserrat Light"/>
              </a:rPr>
              <a:t>отмечайте</a:t>
            </a:r>
            <a:r>
              <a:rPr lang="en-US" sz="2558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558" dirty="0" err="1">
                <a:solidFill>
                  <a:srgbClr val="100F0D"/>
                </a:solidFill>
                <a:latin typeface="Montserrat Light"/>
              </a:rPr>
              <a:t>на</a:t>
            </a:r>
            <a:r>
              <a:rPr lang="en-US" sz="2558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558" dirty="0" err="1">
                <a:solidFill>
                  <a:srgbClr val="100F0D"/>
                </a:solidFill>
                <a:latin typeface="Montserrat Light"/>
              </a:rPr>
              <a:t>нем</a:t>
            </a:r>
            <a:r>
              <a:rPr lang="en-US" sz="2558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558" dirty="0" err="1">
                <a:solidFill>
                  <a:srgbClr val="100F0D"/>
                </a:solidFill>
                <a:latin typeface="Montserrat Light"/>
              </a:rPr>
              <a:t>адрес</a:t>
            </a:r>
            <a:endParaRPr lang="en-US" sz="2558" dirty="0">
              <a:solidFill>
                <a:srgbClr val="100F0D"/>
              </a:solidFill>
              <a:latin typeface="Montserrat Light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5816121" y="7840365"/>
            <a:ext cx="3016057" cy="532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08"/>
              </a:lnSpc>
              <a:spcBef>
                <a:spcPct val="0"/>
              </a:spcBef>
            </a:pPr>
            <a:r>
              <a:rPr lang="en-US" sz="3194" spc="313">
                <a:solidFill>
                  <a:srgbClr val="231F20"/>
                </a:solidFill>
                <a:latin typeface="Oswald"/>
              </a:rPr>
              <a:t>6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410200" y="3332083"/>
            <a:ext cx="3762520" cy="3141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482"/>
              </a:lnSpc>
            </a:pPr>
            <a:r>
              <a:rPr lang="en-US" sz="2487" dirty="0" err="1">
                <a:solidFill>
                  <a:srgbClr val="100F0D"/>
                </a:solidFill>
                <a:latin typeface="Montserrat Light"/>
              </a:rPr>
              <a:t>Получили</a:t>
            </a:r>
            <a:r>
              <a:rPr lang="en-US" sz="2487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487" dirty="0" err="1">
                <a:solidFill>
                  <a:srgbClr val="100F0D"/>
                </a:solidFill>
                <a:latin typeface="Montserrat Light"/>
              </a:rPr>
              <a:t>новый</a:t>
            </a:r>
            <a:r>
              <a:rPr lang="en-US" sz="2487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487" dirty="0" err="1">
                <a:solidFill>
                  <a:srgbClr val="100F0D"/>
                </a:solidFill>
                <a:latin typeface="Montserrat Light"/>
              </a:rPr>
              <a:t>паспорт</a:t>
            </a:r>
            <a:r>
              <a:rPr lang="en-US" sz="2487" dirty="0">
                <a:solidFill>
                  <a:srgbClr val="100F0D"/>
                </a:solidFill>
                <a:latin typeface="Montserrat Light"/>
              </a:rPr>
              <a:t>, </a:t>
            </a:r>
            <a:r>
              <a:rPr lang="en-US" sz="2487" dirty="0" err="1">
                <a:solidFill>
                  <a:srgbClr val="100F0D"/>
                </a:solidFill>
                <a:latin typeface="Montserrat Light"/>
              </a:rPr>
              <a:t>водительское</a:t>
            </a:r>
            <a:r>
              <a:rPr lang="en-US" sz="2487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487" dirty="0" err="1">
                <a:solidFill>
                  <a:srgbClr val="100F0D"/>
                </a:solidFill>
                <a:latin typeface="Montserrat Light"/>
              </a:rPr>
              <a:t>удостоверение</a:t>
            </a:r>
            <a:r>
              <a:rPr lang="en-US" sz="2487" dirty="0">
                <a:solidFill>
                  <a:srgbClr val="100F0D"/>
                </a:solidFill>
                <a:latin typeface="Montserrat Light"/>
              </a:rPr>
              <a:t>? </a:t>
            </a:r>
            <a:r>
              <a:rPr lang="en-US" sz="2487" dirty="0" err="1">
                <a:solidFill>
                  <a:srgbClr val="100F0D"/>
                </a:solidFill>
                <a:latin typeface="Montserrat Light"/>
              </a:rPr>
              <a:t>Не</a:t>
            </a:r>
            <a:r>
              <a:rPr lang="en-US" sz="2487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487" dirty="0" err="1">
                <a:solidFill>
                  <a:srgbClr val="100F0D"/>
                </a:solidFill>
                <a:latin typeface="Montserrat Light"/>
              </a:rPr>
              <a:t>публикуйте</a:t>
            </a:r>
            <a:r>
              <a:rPr lang="en-US" sz="2487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487" dirty="0" err="1">
                <a:solidFill>
                  <a:srgbClr val="100F0D"/>
                </a:solidFill>
                <a:latin typeface="Montserrat Light"/>
              </a:rPr>
              <a:t>фото</a:t>
            </a:r>
            <a:r>
              <a:rPr lang="en-US" sz="2487" dirty="0">
                <a:solidFill>
                  <a:srgbClr val="100F0D"/>
                </a:solidFill>
                <a:latin typeface="Montserrat Light"/>
              </a:rPr>
              <a:t> с </a:t>
            </a:r>
            <a:r>
              <a:rPr lang="en-US" sz="2487" dirty="0" err="1">
                <a:solidFill>
                  <a:srgbClr val="100F0D"/>
                </a:solidFill>
                <a:latin typeface="Montserrat Light"/>
              </a:rPr>
              <a:t>документами</a:t>
            </a:r>
            <a:r>
              <a:rPr lang="en-US" sz="2487" dirty="0">
                <a:solidFill>
                  <a:srgbClr val="100F0D"/>
                </a:solidFill>
                <a:latin typeface="Montserrat Light"/>
              </a:rPr>
              <a:t>, </a:t>
            </a:r>
            <a:r>
              <a:rPr lang="en-US" sz="2487" dirty="0" err="1">
                <a:solidFill>
                  <a:srgbClr val="100F0D"/>
                </a:solidFill>
                <a:latin typeface="Montserrat Light"/>
              </a:rPr>
              <a:t>где</a:t>
            </a:r>
            <a:r>
              <a:rPr lang="en-US" sz="2487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487" dirty="0" err="1">
                <a:solidFill>
                  <a:srgbClr val="100F0D"/>
                </a:solidFill>
                <a:latin typeface="Montserrat Light"/>
              </a:rPr>
              <a:t>видны</a:t>
            </a:r>
            <a:r>
              <a:rPr lang="en-US" sz="2487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487" dirty="0" err="1">
                <a:solidFill>
                  <a:srgbClr val="100F0D"/>
                </a:solidFill>
                <a:latin typeface="Montserrat Light"/>
              </a:rPr>
              <a:t>данные</a:t>
            </a:r>
            <a:r>
              <a:rPr lang="en-US" sz="2487" dirty="0">
                <a:solidFill>
                  <a:srgbClr val="100F0D"/>
                </a:solidFill>
                <a:latin typeface="Montserrat Light"/>
              </a:rPr>
              <a:t>. </a:t>
            </a:r>
            <a:r>
              <a:rPr lang="en-US" sz="2487" dirty="0" err="1">
                <a:solidFill>
                  <a:srgbClr val="100F0D"/>
                </a:solidFill>
                <a:latin typeface="Montserrat Light"/>
              </a:rPr>
              <a:t>Это</a:t>
            </a:r>
            <a:r>
              <a:rPr lang="en-US" sz="2487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487" dirty="0" err="1">
                <a:solidFill>
                  <a:srgbClr val="100F0D"/>
                </a:solidFill>
                <a:latin typeface="Montserrat Light"/>
              </a:rPr>
              <a:t>же</a:t>
            </a:r>
            <a:r>
              <a:rPr lang="en-US" sz="2487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487" dirty="0" err="1">
                <a:solidFill>
                  <a:srgbClr val="100F0D"/>
                </a:solidFill>
                <a:latin typeface="Montserrat Light"/>
              </a:rPr>
              <a:t>касается</a:t>
            </a:r>
            <a:r>
              <a:rPr lang="en-US" sz="2487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487" dirty="0" err="1">
                <a:solidFill>
                  <a:srgbClr val="100F0D"/>
                </a:solidFill>
                <a:latin typeface="Montserrat Light"/>
              </a:rPr>
              <a:t>билетов</a:t>
            </a:r>
            <a:r>
              <a:rPr lang="en-US" sz="2487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487" dirty="0" err="1">
                <a:solidFill>
                  <a:srgbClr val="100F0D"/>
                </a:solidFill>
                <a:latin typeface="Montserrat Light"/>
              </a:rPr>
              <a:t>на</a:t>
            </a:r>
            <a:r>
              <a:rPr lang="en-US" sz="2487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487" dirty="0" err="1">
                <a:solidFill>
                  <a:srgbClr val="100F0D"/>
                </a:solidFill>
                <a:latin typeface="Montserrat Light"/>
              </a:rPr>
              <a:t>самолет</a:t>
            </a:r>
            <a:endParaRPr lang="en-US" sz="2487" dirty="0">
              <a:solidFill>
                <a:srgbClr val="100F0D"/>
              </a:solidFill>
              <a:latin typeface="Montserrat Light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0180070" y="7420211"/>
            <a:ext cx="3427170" cy="617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09"/>
              </a:lnSpc>
              <a:spcBef>
                <a:spcPct val="0"/>
              </a:spcBef>
            </a:pPr>
            <a:r>
              <a:rPr lang="en-US" sz="3630" spc="355">
                <a:solidFill>
                  <a:srgbClr val="231F20"/>
                </a:solidFill>
                <a:latin typeface="Oswald"/>
              </a:rPr>
              <a:t>7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880646" y="3284804"/>
            <a:ext cx="3961951" cy="3385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18"/>
              </a:lnSpc>
            </a:pPr>
            <a:r>
              <a:rPr lang="en-US" sz="2442" dirty="0" err="1">
                <a:solidFill>
                  <a:srgbClr val="100F0D"/>
                </a:solidFill>
                <a:latin typeface="Montserrat Light"/>
              </a:rPr>
              <a:t>Не</a:t>
            </a:r>
            <a:r>
              <a:rPr lang="en-US" sz="2442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442" dirty="0" err="1">
                <a:solidFill>
                  <a:srgbClr val="100F0D"/>
                </a:solidFill>
                <a:latin typeface="Montserrat Light"/>
              </a:rPr>
              <a:t>пересылайте</a:t>
            </a:r>
            <a:r>
              <a:rPr lang="en-US" sz="2442" dirty="0">
                <a:solidFill>
                  <a:srgbClr val="100F0D"/>
                </a:solidFill>
                <a:latin typeface="Montserrat Light"/>
              </a:rPr>
              <a:t> и </a:t>
            </a:r>
            <a:r>
              <a:rPr lang="en-US" sz="2442" dirty="0" err="1">
                <a:solidFill>
                  <a:srgbClr val="100F0D"/>
                </a:solidFill>
                <a:latin typeface="Montserrat Light"/>
              </a:rPr>
              <a:t>не</a:t>
            </a:r>
            <a:r>
              <a:rPr lang="en-US" sz="2442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442" dirty="0" err="1">
                <a:solidFill>
                  <a:srgbClr val="100F0D"/>
                </a:solidFill>
                <a:latin typeface="Montserrat Light"/>
              </a:rPr>
              <a:t>храните</a:t>
            </a:r>
            <a:r>
              <a:rPr lang="en-US" sz="2442" dirty="0">
                <a:solidFill>
                  <a:srgbClr val="100F0D"/>
                </a:solidFill>
                <a:latin typeface="Montserrat Light"/>
              </a:rPr>
              <a:t> в </a:t>
            </a:r>
            <a:r>
              <a:rPr lang="en-US" sz="2442" dirty="0" err="1">
                <a:solidFill>
                  <a:srgbClr val="100F0D"/>
                </a:solidFill>
                <a:latin typeface="Montserrat Light"/>
              </a:rPr>
              <a:t>соцсетях</a:t>
            </a:r>
            <a:r>
              <a:rPr lang="en-US" sz="2442" dirty="0">
                <a:solidFill>
                  <a:srgbClr val="100F0D"/>
                </a:solidFill>
                <a:latin typeface="Montserrat Light"/>
              </a:rPr>
              <a:t> и </a:t>
            </a:r>
            <a:r>
              <a:rPr lang="en-US" sz="2442" dirty="0" err="1">
                <a:solidFill>
                  <a:srgbClr val="100F0D"/>
                </a:solidFill>
                <a:latin typeface="Montserrat Light"/>
              </a:rPr>
              <a:t>мессенджерах</a:t>
            </a:r>
            <a:r>
              <a:rPr lang="en-US" sz="2442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442" dirty="0" err="1">
                <a:solidFill>
                  <a:srgbClr val="100F0D"/>
                </a:solidFill>
                <a:latin typeface="Montserrat Light"/>
              </a:rPr>
              <a:t>документы</a:t>
            </a:r>
            <a:r>
              <a:rPr lang="en-US" sz="2442" dirty="0">
                <a:solidFill>
                  <a:srgbClr val="100F0D"/>
                </a:solidFill>
                <a:latin typeface="Montserrat Light"/>
              </a:rPr>
              <a:t>, </a:t>
            </a:r>
            <a:r>
              <a:rPr lang="en-US" sz="2442" dirty="0" err="1">
                <a:solidFill>
                  <a:srgbClr val="100F0D"/>
                </a:solidFill>
                <a:latin typeface="Montserrat Light"/>
              </a:rPr>
              <a:t>пароли</a:t>
            </a:r>
            <a:r>
              <a:rPr lang="en-US" sz="2442" dirty="0">
                <a:solidFill>
                  <a:srgbClr val="100F0D"/>
                </a:solidFill>
                <a:latin typeface="Montserrat Light"/>
              </a:rPr>
              <a:t>, </a:t>
            </a:r>
            <a:r>
              <a:rPr lang="en-US" sz="2442" dirty="0" err="1">
                <a:solidFill>
                  <a:srgbClr val="100F0D"/>
                </a:solidFill>
                <a:latin typeface="Montserrat Light"/>
              </a:rPr>
              <a:t>коды</a:t>
            </a:r>
            <a:r>
              <a:rPr lang="en-US" sz="2442" dirty="0">
                <a:solidFill>
                  <a:srgbClr val="100F0D"/>
                </a:solidFill>
                <a:latin typeface="Montserrat Light"/>
              </a:rPr>
              <a:t>, </a:t>
            </a:r>
            <a:r>
              <a:rPr lang="en-US" sz="2442" dirty="0" err="1">
                <a:solidFill>
                  <a:srgbClr val="100F0D"/>
                </a:solidFill>
                <a:latin typeface="Montserrat Light"/>
              </a:rPr>
              <a:t>реквизиты</a:t>
            </a:r>
            <a:r>
              <a:rPr lang="en-US" sz="2442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442" dirty="0" err="1">
                <a:solidFill>
                  <a:srgbClr val="100F0D"/>
                </a:solidFill>
                <a:latin typeface="Montserrat Light"/>
              </a:rPr>
              <a:t>банковской</a:t>
            </a:r>
            <a:r>
              <a:rPr lang="en-US" sz="2442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442" dirty="0" err="1">
                <a:solidFill>
                  <a:srgbClr val="100F0D"/>
                </a:solidFill>
                <a:latin typeface="Montserrat Light"/>
              </a:rPr>
              <a:t>карты</a:t>
            </a:r>
            <a:r>
              <a:rPr lang="en-US" sz="2442" dirty="0">
                <a:solidFill>
                  <a:srgbClr val="100F0D"/>
                </a:solidFill>
                <a:latin typeface="Montserrat Light"/>
              </a:rPr>
              <a:t> и </a:t>
            </a:r>
            <a:r>
              <a:rPr lang="en-US" sz="2442" dirty="0" err="1">
                <a:solidFill>
                  <a:srgbClr val="100F0D"/>
                </a:solidFill>
                <a:latin typeface="Montserrat Light"/>
              </a:rPr>
              <a:t>счетов</a:t>
            </a:r>
            <a:r>
              <a:rPr lang="en-US" sz="2442" dirty="0">
                <a:solidFill>
                  <a:srgbClr val="100F0D"/>
                </a:solidFill>
                <a:latin typeface="Montserrat Light"/>
              </a:rPr>
              <a:t>. </a:t>
            </a:r>
            <a:r>
              <a:rPr lang="en-US" sz="2442" dirty="0" err="1">
                <a:solidFill>
                  <a:srgbClr val="100F0D"/>
                </a:solidFill>
                <a:latin typeface="Montserrat Light"/>
              </a:rPr>
              <a:t>Это</a:t>
            </a:r>
            <a:r>
              <a:rPr lang="en-US" sz="2442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442" dirty="0" err="1">
                <a:solidFill>
                  <a:srgbClr val="100F0D"/>
                </a:solidFill>
                <a:latin typeface="Montserrat Light"/>
              </a:rPr>
              <a:t>очень</a:t>
            </a:r>
            <a:r>
              <a:rPr lang="en-US" sz="2442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442" dirty="0" err="1">
                <a:solidFill>
                  <a:srgbClr val="100F0D"/>
                </a:solidFill>
                <a:latin typeface="Montserrat Light"/>
              </a:rPr>
              <a:t>чувствительные</a:t>
            </a:r>
            <a:r>
              <a:rPr lang="en-US" sz="2442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442" dirty="0" err="1">
                <a:solidFill>
                  <a:srgbClr val="100F0D"/>
                </a:solidFill>
                <a:latin typeface="Montserrat Light"/>
              </a:rPr>
              <a:t>данные</a:t>
            </a:r>
            <a:endParaRPr lang="en-US" sz="2442" dirty="0">
              <a:solidFill>
                <a:srgbClr val="100F0D"/>
              </a:solidFill>
              <a:latin typeface="Montserrat Light"/>
            </a:endParaRPr>
          </a:p>
        </p:txBody>
      </p:sp>
      <p:sp>
        <p:nvSpPr>
          <p:cNvPr id="30" name="Freeform 30"/>
          <p:cNvSpPr/>
          <p:nvPr/>
        </p:nvSpPr>
        <p:spPr>
          <a:xfrm rot="-8970905" flipH="1">
            <a:off x="3881557" y="7048571"/>
            <a:ext cx="2095629" cy="592015"/>
          </a:xfrm>
          <a:custGeom>
            <a:avLst/>
            <a:gdLst/>
            <a:ahLst/>
            <a:cxnLst/>
            <a:rect l="l" t="t" r="r" b="b"/>
            <a:pathLst>
              <a:path w="2095629" h="592015">
                <a:moveTo>
                  <a:pt x="2095629" y="0"/>
                </a:moveTo>
                <a:lnTo>
                  <a:pt x="0" y="0"/>
                </a:lnTo>
                <a:lnTo>
                  <a:pt x="0" y="592015"/>
                </a:lnTo>
                <a:lnTo>
                  <a:pt x="2095629" y="592015"/>
                </a:lnTo>
                <a:lnTo>
                  <a:pt x="209562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31"/>
          <p:cNvGrpSpPr/>
          <p:nvPr/>
        </p:nvGrpSpPr>
        <p:grpSpPr>
          <a:xfrm>
            <a:off x="14599863" y="4861550"/>
            <a:ext cx="3459435" cy="3601772"/>
            <a:chOff x="0" y="0"/>
            <a:chExt cx="1075555" cy="111980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075555" cy="1119809"/>
            </a:xfrm>
            <a:custGeom>
              <a:avLst/>
              <a:gdLst/>
              <a:ahLst/>
              <a:cxnLst/>
              <a:rect l="l" t="t" r="r" b="b"/>
              <a:pathLst>
                <a:path w="1075555" h="1119809">
                  <a:moveTo>
                    <a:pt x="69375" y="0"/>
                  </a:moveTo>
                  <a:lnTo>
                    <a:pt x="1006180" y="0"/>
                  </a:lnTo>
                  <a:cubicBezTo>
                    <a:pt x="1044495" y="0"/>
                    <a:pt x="1075555" y="31060"/>
                    <a:pt x="1075555" y="69375"/>
                  </a:cubicBezTo>
                  <a:lnTo>
                    <a:pt x="1075555" y="1050433"/>
                  </a:lnTo>
                  <a:cubicBezTo>
                    <a:pt x="1075555" y="1068833"/>
                    <a:pt x="1068246" y="1086479"/>
                    <a:pt x="1055236" y="1099489"/>
                  </a:cubicBezTo>
                  <a:cubicBezTo>
                    <a:pt x="1042225" y="1112500"/>
                    <a:pt x="1024579" y="1119809"/>
                    <a:pt x="1006180" y="1119809"/>
                  </a:cubicBezTo>
                  <a:lnTo>
                    <a:pt x="69375" y="1119809"/>
                  </a:lnTo>
                  <a:cubicBezTo>
                    <a:pt x="31060" y="1119809"/>
                    <a:pt x="0" y="1088748"/>
                    <a:pt x="0" y="1050433"/>
                  </a:cubicBezTo>
                  <a:lnTo>
                    <a:pt x="0" y="69375"/>
                  </a:lnTo>
                  <a:cubicBezTo>
                    <a:pt x="0" y="50976"/>
                    <a:pt x="7309" y="33330"/>
                    <a:pt x="20320" y="20320"/>
                  </a:cubicBezTo>
                  <a:cubicBezTo>
                    <a:pt x="33330" y="7309"/>
                    <a:pt x="50976" y="0"/>
                    <a:pt x="69375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4599863" y="8691297"/>
            <a:ext cx="3459435" cy="640107"/>
            <a:chOff x="0" y="0"/>
            <a:chExt cx="1075555" cy="199013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075555" cy="199013"/>
            </a:xfrm>
            <a:custGeom>
              <a:avLst/>
              <a:gdLst/>
              <a:ahLst/>
              <a:cxnLst/>
              <a:rect l="l" t="t" r="r" b="b"/>
              <a:pathLst>
                <a:path w="1075555" h="199013">
                  <a:moveTo>
                    <a:pt x="69375" y="0"/>
                  </a:moveTo>
                  <a:lnTo>
                    <a:pt x="1006180" y="0"/>
                  </a:lnTo>
                  <a:cubicBezTo>
                    <a:pt x="1044495" y="0"/>
                    <a:pt x="1075555" y="31060"/>
                    <a:pt x="1075555" y="69375"/>
                  </a:cubicBezTo>
                  <a:lnTo>
                    <a:pt x="1075555" y="129637"/>
                  </a:lnTo>
                  <a:cubicBezTo>
                    <a:pt x="1075555" y="167952"/>
                    <a:pt x="1044495" y="199013"/>
                    <a:pt x="1006180" y="199013"/>
                  </a:cubicBezTo>
                  <a:lnTo>
                    <a:pt x="69375" y="199013"/>
                  </a:lnTo>
                  <a:cubicBezTo>
                    <a:pt x="50976" y="199013"/>
                    <a:pt x="33330" y="191703"/>
                    <a:pt x="20320" y="178693"/>
                  </a:cubicBezTo>
                  <a:cubicBezTo>
                    <a:pt x="7309" y="165683"/>
                    <a:pt x="0" y="148037"/>
                    <a:pt x="0" y="129637"/>
                  </a:cubicBezTo>
                  <a:lnTo>
                    <a:pt x="0" y="69375"/>
                  </a:lnTo>
                  <a:cubicBezTo>
                    <a:pt x="0" y="50976"/>
                    <a:pt x="7309" y="33330"/>
                    <a:pt x="20320" y="20320"/>
                  </a:cubicBezTo>
                  <a:cubicBezTo>
                    <a:pt x="33330" y="7309"/>
                    <a:pt x="50976" y="0"/>
                    <a:pt x="69375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 rot="-9158469" flipH="1">
            <a:off x="14566484" y="3821109"/>
            <a:ext cx="2095629" cy="592015"/>
          </a:xfrm>
          <a:custGeom>
            <a:avLst/>
            <a:gdLst/>
            <a:ahLst/>
            <a:cxnLst/>
            <a:rect l="l" t="t" r="r" b="b"/>
            <a:pathLst>
              <a:path w="2095629" h="592015">
                <a:moveTo>
                  <a:pt x="2095629" y="0"/>
                </a:moveTo>
                <a:lnTo>
                  <a:pt x="0" y="0"/>
                </a:lnTo>
                <a:lnTo>
                  <a:pt x="0" y="592015"/>
                </a:lnTo>
                <a:lnTo>
                  <a:pt x="2095629" y="592015"/>
                </a:lnTo>
                <a:lnTo>
                  <a:pt x="209562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14885059" y="8634772"/>
            <a:ext cx="3016057" cy="532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08"/>
              </a:lnSpc>
              <a:spcBef>
                <a:spcPct val="0"/>
              </a:spcBef>
            </a:pPr>
            <a:r>
              <a:rPr lang="en-US" sz="3194" spc="313">
                <a:solidFill>
                  <a:srgbClr val="231F20"/>
                </a:solidFill>
                <a:latin typeface="Oswald"/>
              </a:rPr>
              <a:t>8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782800" y="4970809"/>
            <a:ext cx="3073180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54"/>
              </a:lnSpc>
            </a:pPr>
            <a:r>
              <a:rPr lang="en-US" sz="2753" dirty="0" err="1">
                <a:solidFill>
                  <a:srgbClr val="100F0D"/>
                </a:solidFill>
                <a:latin typeface="Montserrat Light"/>
              </a:rPr>
              <a:t>Не</a:t>
            </a:r>
            <a:r>
              <a:rPr lang="en-US" sz="2753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753" dirty="0" err="1">
                <a:solidFill>
                  <a:srgbClr val="100F0D"/>
                </a:solidFill>
                <a:latin typeface="Montserrat Light"/>
              </a:rPr>
              <a:t>рекомендуем</a:t>
            </a:r>
            <a:r>
              <a:rPr lang="en-US" sz="2753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753" dirty="0" err="1">
                <a:solidFill>
                  <a:srgbClr val="100F0D"/>
                </a:solidFill>
                <a:latin typeface="Montserrat Light"/>
              </a:rPr>
              <a:t>входить</a:t>
            </a:r>
            <a:r>
              <a:rPr lang="en-US" sz="2753" dirty="0">
                <a:solidFill>
                  <a:srgbClr val="100F0D"/>
                </a:solidFill>
                <a:latin typeface="Montserrat Light"/>
              </a:rPr>
              <a:t> и </a:t>
            </a:r>
            <a:r>
              <a:rPr lang="en-US" sz="2753" dirty="0" err="1">
                <a:solidFill>
                  <a:srgbClr val="100F0D"/>
                </a:solidFill>
                <a:latin typeface="Montserrat Light"/>
              </a:rPr>
              <a:t>авторизироваться</a:t>
            </a:r>
            <a:r>
              <a:rPr lang="en-US" sz="2753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753" dirty="0" err="1">
                <a:solidFill>
                  <a:srgbClr val="100F0D"/>
                </a:solidFill>
                <a:latin typeface="Montserrat Light"/>
              </a:rPr>
              <a:t>на</a:t>
            </a:r>
            <a:r>
              <a:rPr lang="en-US" sz="2753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753" dirty="0" err="1">
                <a:solidFill>
                  <a:srgbClr val="100F0D"/>
                </a:solidFill>
                <a:latin typeface="Montserrat Light"/>
              </a:rPr>
              <a:t>сторонних</a:t>
            </a:r>
            <a:r>
              <a:rPr lang="en-US" sz="2753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753" dirty="0" err="1">
                <a:solidFill>
                  <a:srgbClr val="100F0D"/>
                </a:solidFill>
                <a:latin typeface="Montserrat Light"/>
              </a:rPr>
              <a:t>сайтах</a:t>
            </a:r>
            <a:r>
              <a:rPr lang="en-US" sz="2753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753" dirty="0" err="1">
                <a:solidFill>
                  <a:srgbClr val="100F0D"/>
                </a:solidFill>
                <a:latin typeface="Montserrat Light"/>
              </a:rPr>
              <a:t>через</a:t>
            </a:r>
            <a:r>
              <a:rPr lang="en-US" sz="2753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753" dirty="0" err="1">
                <a:solidFill>
                  <a:srgbClr val="100F0D"/>
                </a:solidFill>
                <a:latin typeface="Montserrat Light"/>
              </a:rPr>
              <a:t>учетную</a:t>
            </a:r>
            <a:r>
              <a:rPr lang="en-US" sz="2753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753" dirty="0" err="1">
                <a:solidFill>
                  <a:srgbClr val="100F0D"/>
                </a:solidFill>
                <a:latin typeface="Montserrat Light"/>
              </a:rPr>
              <a:t>запись</a:t>
            </a:r>
            <a:r>
              <a:rPr lang="en-US" sz="2753" dirty="0">
                <a:solidFill>
                  <a:srgbClr val="100F0D"/>
                </a:solidFill>
                <a:latin typeface="Montserrat Light"/>
              </a:rPr>
              <a:t> </a:t>
            </a:r>
            <a:r>
              <a:rPr lang="en-US" sz="2753" dirty="0" err="1">
                <a:solidFill>
                  <a:srgbClr val="100F0D"/>
                </a:solidFill>
                <a:latin typeface="Montserrat Light"/>
              </a:rPr>
              <a:t>соцсети</a:t>
            </a:r>
            <a:endParaRPr lang="en-US" sz="2753" dirty="0">
              <a:solidFill>
                <a:srgbClr val="100F0D"/>
              </a:solidFill>
              <a:latin typeface="Montserrat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B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87923">
            <a:off x="-6650263" y="5156336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87923">
            <a:off x="13475833" y="-8787301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095410" y="3154651"/>
            <a:ext cx="4617957" cy="4514394"/>
            <a:chOff x="0" y="0"/>
            <a:chExt cx="1200053" cy="11731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0053" cy="1173141"/>
            </a:xfrm>
            <a:custGeom>
              <a:avLst/>
              <a:gdLst/>
              <a:ahLst/>
              <a:cxnLst/>
              <a:rect l="l" t="t" r="r" b="b"/>
              <a:pathLst>
                <a:path w="1200053" h="1173141">
                  <a:moveTo>
                    <a:pt x="51971" y="0"/>
                  </a:moveTo>
                  <a:lnTo>
                    <a:pt x="1148082" y="0"/>
                  </a:lnTo>
                  <a:cubicBezTo>
                    <a:pt x="1176785" y="0"/>
                    <a:pt x="1200053" y="23268"/>
                    <a:pt x="1200053" y="51971"/>
                  </a:cubicBezTo>
                  <a:lnTo>
                    <a:pt x="1200053" y="1121170"/>
                  </a:lnTo>
                  <a:cubicBezTo>
                    <a:pt x="1200053" y="1149872"/>
                    <a:pt x="1176785" y="1173141"/>
                    <a:pt x="1148082" y="1173141"/>
                  </a:cubicBezTo>
                  <a:lnTo>
                    <a:pt x="51971" y="1173141"/>
                  </a:lnTo>
                  <a:cubicBezTo>
                    <a:pt x="23268" y="1173141"/>
                    <a:pt x="0" y="1149872"/>
                    <a:pt x="0" y="1121170"/>
                  </a:cubicBezTo>
                  <a:lnTo>
                    <a:pt x="0" y="51971"/>
                  </a:lnTo>
                  <a:cubicBezTo>
                    <a:pt x="0" y="23268"/>
                    <a:pt x="23268" y="0"/>
                    <a:pt x="51971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095410" y="7907170"/>
            <a:ext cx="4398320" cy="1241448"/>
            <a:chOff x="0" y="0"/>
            <a:chExt cx="1249351" cy="3526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49351" cy="352635"/>
            </a:xfrm>
            <a:custGeom>
              <a:avLst/>
              <a:gdLst/>
              <a:ahLst/>
              <a:cxnLst/>
              <a:rect l="l" t="t" r="r" b="b"/>
              <a:pathLst>
                <a:path w="1249351" h="352635">
                  <a:moveTo>
                    <a:pt x="54566" y="0"/>
                  </a:moveTo>
                  <a:lnTo>
                    <a:pt x="1194784" y="0"/>
                  </a:lnTo>
                  <a:cubicBezTo>
                    <a:pt x="1224920" y="0"/>
                    <a:pt x="1249351" y="24430"/>
                    <a:pt x="1249351" y="54566"/>
                  </a:cubicBezTo>
                  <a:lnTo>
                    <a:pt x="1249351" y="298069"/>
                  </a:lnTo>
                  <a:cubicBezTo>
                    <a:pt x="1249351" y="312541"/>
                    <a:pt x="1243602" y="326420"/>
                    <a:pt x="1233369" y="336653"/>
                  </a:cubicBezTo>
                  <a:cubicBezTo>
                    <a:pt x="1223135" y="346887"/>
                    <a:pt x="1209256" y="352635"/>
                    <a:pt x="1194784" y="352635"/>
                  </a:cubicBezTo>
                  <a:lnTo>
                    <a:pt x="54566" y="352635"/>
                  </a:lnTo>
                  <a:cubicBezTo>
                    <a:pt x="40094" y="352635"/>
                    <a:pt x="26215" y="346887"/>
                    <a:pt x="15982" y="336653"/>
                  </a:cubicBezTo>
                  <a:cubicBezTo>
                    <a:pt x="5749" y="326420"/>
                    <a:pt x="0" y="312541"/>
                    <a:pt x="0" y="298069"/>
                  </a:cubicBezTo>
                  <a:lnTo>
                    <a:pt x="0" y="54566"/>
                  </a:lnTo>
                  <a:cubicBezTo>
                    <a:pt x="0" y="40094"/>
                    <a:pt x="5749" y="26215"/>
                    <a:pt x="15982" y="15982"/>
                  </a:cubicBezTo>
                  <a:cubicBezTo>
                    <a:pt x="26215" y="5749"/>
                    <a:pt x="40094" y="0"/>
                    <a:pt x="54566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262662" y="3199212"/>
            <a:ext cx="4711203" cy="4079372"/>
            <a:chOff x="0" y="0"/>
            <a:chExt cx="1075555" cy="9313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75555" cy="931310"/>
            </a:xfrm>
            <a:custGeom>
              <a:avLst/>
              <a:gdLst/>
              <a:ahLst/>
              <a:cxnLst/>
              <a:rect l="l" t="t" r="r" b="b"/>
              <a:pathLst>
                <a:path w="1075555" h="931310">
                  <a:moveTo>
                    <a:pt x="50942" y="0"/>
                  </a:moveTo>
                  <a:lnTo>
                    <a:pt x="1024613" y="0"/>
                  </a:lnTo>
                  <a:cubicBezTo>
                    <a:pt x="1052748" y="0"/>
                    <a:pt x="1075555" y="22808"/>
                    <a:pt x="1075555" y="50942"/>
                  </a:cubicBezTo>
                  <a:lnTo>
                    <a:pt x="1075555" y="880368"/>
                  </a:lnTo>
                  <a:cubicBezTo>
                    <a:pt x="1075555" y="908502"/>
                    <a:pt x="1052748" y="931310"/>
                    <a:pt x="1024613" y="931310"/>
                  </a:cubicBezTo>
                  <a:lnTo>
                    <a:pt x="50942" y="931310"/>
                  </a:lnTo>
                  <a:cubicBezTo>
                    <a:pt x="22808" y="931310"/>
                    <a:pt x="0" y="908502"/>
                    <a:pt x="0" y="880368"/>
                  </a:cubicBezTo>
                  <a:lnTo>
                    <a:pt x="0" y="50942"/>
                  </a:lnTo>
                  <a:cubicBezTo>
                    <a:pt x="0" y="22808"/>
                    <a:pt x="22808" y="0"/>
                    <a:pt x="50942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246380" y="7669045"/>
            <a:ext cx="4711203" cy="1164929"/>
            <a:chOff x="0" y="0"/>
            <a:chExt cx="1075555" cy="2659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75555" cy="265950"/>
            </a:xfrm>
            <a:custGeom>
              <a:avLst/>
              <a:gdLst/>
              <a:ahLst/>
              <a:cxnLst/>
              <a:rect l="l" t="t" r="r" b="b"/>
              <a:pathLst>
                <a:path w="1075555" h="265950">
                  <a:moveTo>
                    <a:pt x="50942" y="0"/>
                  </a:moveTo>
                  <a:lnTo>
                    <a:pt x="1024613" y="0"/>
                  </a:lnTo>
                  <a:cubicBezTo>
                    <a:pt x="1052748" y="0"/>
                    <a:pt x="1075555" y="22808"/>
                    <a:pt x="1075555" y="50942"/>
                  </a:cubicBezTo>
                  <a:lnTo>
                    <a:pt x="1075555" y="215008"/>
                  </a:lnTo>
                  <a:cubicBezTo>
                    <a:pt x="1075555" y="243143"/>
                    <a:pt x="1052748" y="265950"/>
                    <a:pt x="1024613" y="265950"/>
                  </a:cubicBezTo>
                  <a:lnTo>
                    <a:pt x="50942" y="265950"/>
                  </a:lnTo>
                  <a:cubicBezTo>
                    <a:pt x="22808" y="265950"/>
                    <a:pt x="0" y="243143"/>
                    <a:pt x="0" y="215008"/>
                  </a:cubicBezTo>
                  <a:lnTo>
                    <a:pt x="0" y="50942"/>
                  </a:lnTo>
                  <a:cubicBezTo>
                    <a:pt x="0" y="22808"/>
                    <a:pt x="22808" y="0"/>
                    <a:pt x="50942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1978372">
            <a:off x="8251799" y="9279577"/>
            <a:ext cx="2293741" cy="647982"/>
          </a:xfrm>
          <a:custGeom>
            <a:avLst/>
            <a:gdLst/>
            <a:ahLst/>
            <a:cxnLst/>
            <a:rect l="l" t="t" r="r" b="b"/>
            <a:pathLst>
              <a:path w="2293741" h="647982">
                <a:moveTo>
                  <a:pt x="0" y="0"/>
                </a:moveTo>
                <a:lnTo>
                  <a:pt x="2293741" y="0"/>
                </a:lnTo>
                <a:lnTo>
                  <a:pt x="2293741" y="647982"/>
                </a:lnTo>
                <a:lnTo>
                  <a:pt x="0" y="6479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38352" y="836"/>
            <a:ext cx="17668736" cy="3153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75"/>
              </a:lnSpc>
              <a:spcBef>
                <a:spcPct val="0"/>
              </a:spcBef>
            </a:pPr>
            <a:r>
              <a:rPr lang="en-US" sz="4474" spc="438">
                <a:solidFill>
                  <a:srgbClr val="231F20"/>
                </a:solidFill>
                <a:latin typeface="Poppins Bold"/>
              </a:rPr>
              <a:t>ПРЕДУПРЕЖДЕН – ЗНАЧИТ ВООРУЖЕН. НАПОМНИМ О БАЗОВЫХ ПРАВИЛАХ БЕЗОПАСНОГО ОБОРОТА ВАШИХ ПЕРСОНАЛЬНЫХ ДАННЫХ В СОЦИАЛЬНЫХ СЕТЯХ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95410" y="8089444"/>
            <a:ext cx="4155019" cy="744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73"/>
              </a:lnSpc>
              <a:spcBef>
                <a:spcPct val="0"/>
              </a:spcBef>
            </a:pPr>
            <a:r>
              <a:rPr lang="en-US" sz="4401" spc="431">
                <a:solidFill>
                  <a:srgbClr val="231F20"/>
                </a:solidFill>
                <a:latin typeface="Oswald"/>
              </a:rPr>
              <a:t>9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371575" y="3333408"/>
            <a:ext cx="4341792" cy="3824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11"/>
              </a:lnSpc>
            </a:pPr>
            <a:r>
              <a:rPr lang="en-US" sz="2722">
                <a:solidFill>
                  <a:srgbClr val="100F0D"/>
                </a:solidFill>
                <a:latin typeface="Montserrat Light"/>
              </a:rPr>
              <a:t>Настройте уникальные и надежные пароли для всех своих учетных записей. Использование одних и тех же паролей многократно увеличивает риск их взлома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726401" y="7829764"/>
            <a:ext cx="3751162" cy="670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83"/>
              </a:lnSpc>
              <a:spcBef>
                <a:spcPct val="0"/>
              </a:spcBef>
            </a:pPr>
            <a:r>
              <a:rPr lang="en-US" sz="3973" spc="389">
                <a:solidFill>
                  <a:srgbClr val="231F20"/>
                </a:solidFill>
                <a:latin typeface="Oswald"/>
              </a:rPr>
              <a:t>10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612045" y="3233392"/>
            <a:ext cx="4012437" cy="4005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00"/>
              </a:lnSpc>
            </a:pPr>
            <a:r>
              <a:rPr lang="en-US" sz="3857">
                <a:solidFill>
                  <a:srgbClr val="100F0D"/>
                </a:solidFill>
                <a:latin typeface="Montserrat Light"/>
              </a:rPr>
              <a:t>Используйте проверенные антивирусные службы и лицензионное ПО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B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87923">
            <a:off x="9698133" y="-2027654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8"/>
                </a:lnTo>
                <a:lnTo>
                  <a:pt x="0" y="1434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4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764344">
            <a:off x="6865126" y="-851776"/>
            <a:ext cx="2993787" cy="11908815"/>
            <a:chOff x="0" y="0"/>
            <a:chExt cx="788487" cy="31364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88487" cy="3136478"/>
            </a:xfrm>
            <a:custGeom>
              <a:avLst/>
              <a:gdLst/>
              <a:ahLst/>
              <a:cxnLst/>
              <a:rect l="l" t="t" r="r" b="b"/>
              <a:pathLst>
                <a:path w="788487" h="3136478">
                  <a:moveTo>
                    <a:pt x="0" y="0"/>
                  </a:moveTo>
                  <a:lnTo>
                    <a:pt x="788487" y="0"/>
                  </a:lnTo>
                  <a:lnTo>
                    <a:pt x="788487" y="3136478"/>
                  </a:lnTo>
                  <a:lnTo>
                    <a:pt x="0" y="3136478"/>
                  </a:lnTo>
                  <a:close/>
                </a:path>
              </a:pathLst>
            </a:custGeom>
            <a:gradFill rotWithShape="1">
              <a:gsLst>
                <a:gs pos="0">
                  <a:srgbClr val="696969">
                    <a:alpha val="41040"/>
                  </a:srgbClr>
                </a:gs>
                <a:gs pos="33333">
                  <a:srgbClr val="661515">
                    <a:alpha val="47025"/>
                  </a:srgbClr>
                </a:gs>
                <a:gs pos="66667">
                  <a:srgbClr val="EEEEEE">
                    <a:alpha val="40185"/>
                  </a:srgbClr>
                </a:gs>
                <a:gs pos="100000">
                  <a:srgbClr val="FBFBFB">
                    <a:alpha val="12540"/>
                  </a:srgbClr>
                </a:gs>
              </a:gsLst>
              <a:lin ang="0"/>
            </a:gradFill>
            <a:ln>
              <a:noFill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2918" y="0"/>
            <a:ext cx="8585708" cy="10287000"/>
            <a:chOff x="0" y="0"/>
            <a:chExt cx="8585708" cy="10287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585708" cy="10286999"/>
            </a:xfrm>
            <a:custGeom>
              <a:avLst/>
              <a:gdLst/>
              <a:ahLst/>
              <a:cxnLst/>
              <a:rect l="l" t="t" r="r" b="b"/>
              <a:pathLst>
                <a:path w="8585708" h="10286999">
                  <a:moveTo>
                    <a:pt x="8585708" y="762"/>
                  </a:moveTo>
                  <a:cubicBezTo>
                    <a:pt x="8581644" y="20447"/>
                    <a:pt x="8577961" y="40132"/>
                    <a:pt x="8573515" y="59690"/>
                  </a:cubicBezTo>
                  <a:cubicBezTo>
                    <a:pt x="8478138" y="485521"/>
                    <a:pt x="8382634" y="911225"/>
                    <a:pt x="8287258" y="1337056"/>
                  </a:cubicBezTo>
                  <a:cubicBezTo>
                    <a:pt x="8146288" y="1966722"/>
                    <a:pt x="8005699" y="2596388"/>
                    <a:pt x="7864602" y="3225927"/>
                  </a:cubicBezTo>
                  <a:cubicBezTo>
                    <a:pt x="7691247" y="3999103"/>
                    <a:pt x="7517384" y="4772152"/>
                    <a:pt x="7344029" y="5545328"/>
                  </a:cubicBezTo>
                  <a:cubicBezTo>
                    <a:pt x="7194677" y="6211443"/>
                    <a:pt x="7045579" y="6877558"/>
                    <a:pt x="6896354" y="7543800"/>
                  </a:cubicBezTo>
                  <a:cubicBezTo>
                    <a:pt x="6765290" y="8129016"/>
                    <a:pt x="6634480" y="8714105"/>
                    <a:pt x="6503162" y="9299194"/>
                  </a:cubicBezTo>
                  <a:cubicBezTo>
                    <a:pt x="6429375" y="9628250"/>
                    <a:pt x="6354953" y="9957181"/>
                    <a:pt x="6280785" y="10286237"/>
                  </a:cubicBezTo>
                  <a:cubicBezTo>
                    <a:pt x="4199382" y="10286237"/>
                    <a:pt x="2118106" y="10286110"/>
                    <a:pt x="36830" y="10286999"/>
                  </a:cubicBezTo>
                  <a:cubicBezTo>
                    <a:pt x="6731" y="10286999"/>
                    <a:pt x="0" y="10280268"/>
                    <a:pt x="0" y="10250043"/>
                  </a:cubicBezTo>
                  <a:cubicBezTo>
                    <a:pt x="762" y="6845681"/>
                    <a:pt x="762" y="3441319"/>
                    <a:pt x="0" y="36957"/>
                  </a:cubicBezTo>
                  <a:cubicBezTo>
                    <a:pt x="0" y="6731"/>
                    <a:pt x="6731" y="0"/>
                    <a:pt x="36830" y="0"/>
                  </a:cubicBezTo>
                  <a:cubicBezTo>
                    <a:pt x="2886456" y="762"/>
                    <a:pt x="5736082" y="762"/>
                    <a:pt x="8585708" y="762"/>
                  </a:cubicBezTo>
                  <a:close/>
                </a:path>
              </a:pathLst>
            </a:custGeom>
            <a:blipFill>
              <a:blip r:embed="rId4">
                <a:alphaModFix amt="73000"/>
              </a:blip>
              <a:stretch>
                <a:fillRect l="-143125" r="-11632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6199913" y="729522"/>
            <a:ext cx="9870338" cy="8273471"/>
            <a:chOff x="0" y="0"/>
            <a:chExt cx="2599595" cy="217902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99595" cy="2179021"/>
            </a:xfrm>
            <a:custGeom>
              <a:avLst/>
              <a:gdLst/>
              <a:ahLst/>
              <a:cxnLst/>
              <a:rect l="l" t="t" r="r" b="b"/>
              <a:pathLst>
                <a:path w="2599595" h="2179021">
                  <a:moveTo>
                    <a:pt x="20393" y="0"/>
                  </a:moveTo>
                  <a:lnTo>
                    <a:pt x="2579202" y="0"/>
                  </a:lnTo>
                  <a:cubicBezTo>
                    <a:pt x="2584610" y="0"/>
                    <a:pt x="2589798" y="2149"/>
                    <a:pt x="2593622" y="5973"/>
                  </a:cubicBezTo>
                  <a:cubicBezTo>
                    <a:pt x="2597447" y="9798"/>
                    <a:pt x="2599595" y="14985"/>
                    <a:pt x="2599595" y="20393"/>
                  </a:cubicBezTo>
                  <a:lnTo>
                    <a:pt x="2599595" y="2158628"/>
                  </a:lnTo>
                  <a:cubicBezTo>
                    <a:pt x="2599595" y="2164037"/>
                    <a:pt x="2597447" y="2169224"/>
                    <a:pt x="2593622" y="2173048"/>
                  </a:cubicBezTo>
                  <a:cubicBezTo>
                    <a:pt x="2589798" y="2176873"/>
                    <a:pt x="2584610" y="2179021"/>
                    <a:pt x="2579202" y="2179021"/>
                  </a:cubicBezTo>
                  <a:lnTo>
                    <a:pt x="20393" y="2179021"/>
                  </a:lnTo>
                  <a:cubicBezTo>
                    <a:pt x="14985" y="2179021"/>
                    <a:pt x="9798" y="2176873"/>
                    <a:pt x="5973" y="2173048"/>
                  </a:cubicBezTo>
                  <a:cubicBezTo>
                    <a:pt x="2149" y="2169224"/>
                    <a:pt x="0" y="2164037"/>
                    <a:pt x="0" y="2158628"/>
                  </a:cubicBezTo>
                  <a:lnTo>
                    <a:pt x="0" y="20393"/>
                  </a:lnTo>
                  <a:cubicBezTo>
                    <a:pt x="0" y="14985"/>
                    <a:pt x="2149" y="9798"/>
                    <a:pt x="5973" y="5973"/>
                  </a:cubicBezTo>
                  <a:cubicBezTo>
                    <a:pt x="9798" y="2149"/>
                    <a:pt x="14985" y="0"/>
                    <a:pt x="20393" y="0"/>
                  </a:cubicBez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  <a:ln w="38100">
              <a:solidFill>
                <a:srgbClr val="000000">
                  <a:alpha val="58824"/>
                </a:srgbClr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831675" y="990600"/>
            <a:ext cx="8606813" cy="7190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46"/>
              </a:lnSpc>
            </a:pPr>
            <a:r>
              <a:rPr lang="en-US" sz="2967" spc="23">
                <a:solidFill>
                  <a:srgbClr val="010101"/>
                </a:solidFill>
                <a:latin typeface="Montserrat Light Bold"/>
              </a:rPr>
              <a:t>Помните, информация, размещенная в социальных сетях, остается там навсегда. Прежде чем публиковать очередной пост или что-то писать в комментариях, необходимо подумать, проверить и убедиться в необходимости такой публикации. И хотя всегда можно удалить нежелательные сообщения, Вы не знаете, кто собрал эту информацию и Ваши персональные данные раньше и что с этими данными намеревается делать, в том числе, возможно, использовать против Вас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B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52879" y="0"/>
            <a:ext cx="452408" cy="10287000"/>
            <a:chOff x="0" y="0"/>
            <a:chExt cx="165040" cy="3752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5040" cy="3752726"/>
            </a:xfrm>
            <a:custGeom>
              <a:avLst/>
              <a:gdLst/>
              <a:ahLst/>
              <a:cxnLst/>
              <a:rect l="l" t="t" r="r" b="b"/>
              <a:pathLst>
                <a:path w="165040" h="3752726">
                  <a:moveTo>
                    <a:pt x="0" y="0"/>
                  </a:moveTo>
                  <a:lnTo>
                    <a:pt x="165040" y="0"/>
                  </a:lnTo>
                  <a:lnTo>
                    <a:pt x="165040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760303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16844546" y="1960670"/>
            <a:ext cx="829509" cy="1966473"/>
            <a:chOff x="0" y="0"/>
            <a:chExt cx="2354580" cy="55818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5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  <a:close/>
                </a:path>
              </a:pathLst>
            </a:custGeom>
            <a:solidFill>
              <a:srgbClr val="50241D"/>
            </a:solidFill>
          </p:spPr>
        </p:sp>
      </p:grpSp>
      <p:grpSp>
        <p:nvGrpSpPr>
          <p:cNvPr id="6" name="Group 6"/>
          <p:cNvGrpSpPr/>
          <p:nvPr/>
        </p:nvGrpSpPr>
        <p:grpSpPr>
          <a:xfrm rot="-5400000">
            <a:off x="16844546" y="4415830"/>
            <a:ext cx="829509" cy="1966473"/>
            <a:chOff x="0" y="0"/>
            <a:chExt cx="2354580" cy="55818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5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  <a:close/>
                </a:path>
              </a:pathLst>
            </a:custGeom>
            <a:solidFill>
              <a:srgbClr val="50241D"/>
            </a:solidFill>
          </p:spPr>
        </p:sp>
      </p:grpSp>
      <p:grpSp>
        <p:nvGrpSpPr>
          <p:cNvPr id="8" name="Group 8"/>
          <p:cNvGrpSpPr/>
          <p:nvPr/>
        </p:nvGrpSpPr>
        <p:grpSpPr>
          <a:xfrm rot="-5400000">
            <a:off x="16844546" y="6870991"/>
            <a:ext cx="829509" cy="1966473"/>
            <a:chOff x="0" y="0"/>
            <a:chExt cx="2354580" cy="55818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5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  <a:close/>
                </a:path>
              </a:pathLst>
            </a:custGeom>
            <a:solidFill>
              <a:srgbClr val="50241D"/>
            </a:solidFill>
          </p:spPr>
        </p:sp>
      </p:grpSp>
      <p:sp>
        <p:nvSpPr>
          <p:cNvPr id="10" name="Freeform 10"/>
          <p:cNvSpPr/>
          <p:nvPr/>
        </p:nvSpPr>
        <p:spPr>
          <a:xfrm rot="3525861">
            <a:off x="8777887" y="-2612009"/>
            <a:ext cx="13709384" cy="13709384"/>
          </a:xfrm>
          <a:custGeom>
            <a:avLst/>
            <a:gdLst/>
            <a:ahLst/>
            <a:cxnLst/>
            <a:rect l="l" t="t" r="r" b="b"/>
            <a:pathLst>
              <a:path w="13709384" h="13709384">
                <a:moveTo>
                  <a:pt x="0" y="0"/>
                </a:moveTo>
                <a:lnTo>
                  <a:pt x="13709384" y="0"/>
                </a:lnTo>
                <a:lnTo>
                  <a:pt x="13709384" y="13709384"/>
                </a:lnTo>
                <a:lnTo>
                  <a:pt x="0" y="137093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76371" y="2881473"/>
            <a:ext cx="9780135" cy="5698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39"/>
              </a:lnSpc>
            </a:pPr>
            <a:r>
              <a:rPr lang="en-US" sz="2837">
                <a:solidFill>
                  <a:srgbClr val="000000"/>
                </a:solidFill>
                <a:latin typeface="Montserrat Classic Bold"/>
              </a:rPr>
              <a:t>Все большую популярность у мошенников в последнее время набирает социальная инженерия (метод получения доступа к информации, основанный на особенностях психологии людей). Основной целью социальной инженерии является получение доступа к конфиденциальной информации, персональным данным, данным карточек, паролям, банковским данным и другим защищенным системам с последующим осуществлением мошеннических операций</a:t>
            </a:r>
          </a:p>
        </p:txBody>
      </p:sp>
      <p:sp>
        <p:nvSpPr>
          <p:cNvPr id="12" name="Freeform 12"/>
          <p:cNvSpPr/>
          <p:nvPr/>
        </p:nvSpPr>
        <p:spPr>
          <a:xfrm rot="8532740" flipH="1">
            <a:off x="-2703495" y="7048838"/>
            <a:ext cx="6729406" cy="5469172"/>
          </a:xfrm>
          <a:custGeom>
            <a:avLst/>
            <a:gdLst/>
            <a:ahLst/>
            <a:cxnLst/>
            <a:rect l="l" t="t" r="r" b="b"/>
            <a:pathLst>
              <a:path w="6729406" h="5469172">
                <a:moveTo>
                  <a:pt x="6729406" y="0"/>
                </a:moveTo>
                <a:lnTo>
                  <a:pt x="0" y="0"/>
                </a:lnTo>
                <a:lnTo>
                  <a:pt x="0" y="5469172"/>
                </a:lnTo>
                <a:lnTo>
                  <a:pt x="6729406" y="5469172"/>
                </a:lnTo>
                <a:lnTo>
                  <a:pt x="6729406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0414948" y="1662944"/>
            <a:ext cx="6844352" cy="7795389"/>
            <a:chOff x="0" y="0"/>
            <a:chExt cx="55753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575300" cy="6350000"/>
            </a:xfrm>
            <a:custGeom>
              <a:avLst/>
              <a:gdLst/>
              <a:ahLst/>
              <a:cxnLst/>
              <a:rect l="l" t="t" r="r" b="b"/>
              <a:pathLst>
                <a:path w="5575300" h="6350000">
                  <a:moveTo>
                    <a:pt x="0" y="1417320"/>
                  </a:moveTo>
                  <a:lnTo>
                    <a:pt x="4533900" y="0"/>
                  </a:lnTo>
                  <a:lnTo>
                    <a:pt x="5575300" y="5400040"/>
                  </a:lnTo>
                  <a:lnTo>
                    <a:pt x="3308350" y="6350000"/>
                  </a:lnTo>
                  <a:lnTo>
                    <a:pt x="1286510" y="6043930"/>
                  </a:lnTo>
                  <a:close/>
                </a:path>
              </a:pathLst>
            </a:custGeom>
            <a:blipFill>
              <a:blip r:embed="rId6"/>
              <a:stretch>
                <a:fillRect t="-4647" b="-4647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223220" y="280670"/>
            <a:ext cx="16515840" cy="2231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73"/>
              </a:lnSpc>
            </a:pPr>
            <a:r>
              <a:rPr lang="en-US" sz="5773">
                <a:solidFill>
                  <a:srgbClr val="000000"/>
                </a:solidFill>
                <a:latin typeface="Montserrat Classic Bold"/>
              </a:rPr>
              <a:t>РЕКОМЕНДАЦИИ ПО ПРОТИВОДЕЙСТВИЮ МОШЕННИЧЕСТВУ С ИСПОЛЬЗОВАНИЕМ СОЦИАЛЬНОЙ ИНЖЕНЕРИИ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B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532740" flipH="1">
            <a:off x="8688924" y="5107290"/>
            <a:ext cx="6729406" cy="5469172"/>
          </a:xfrm>
          <a:custGeom>
            <a:avLst/>
            <a:gdLst/>
            <a:ahLst/>
            <a:cxnLst/>
            <a:rect l="l" t="t" r="r" b="b"/>
            <a:pathLst>
              <a:path w="6729406" h="5469172">
                <a:moveTo>
                  <a:pt x="6729407" y="0"/>
                </a:moveTo>
                <a:lnTo>
                  <a:pt x="0" y="0"/>
                </a:lnTo>
                <a:lnTo>
                  <a:pt x="0" y="5469171"/>
                </a:lnTo>
                <a:lnTo>
                  <a:pt x="6729407" y="5469171"/>
                </a:lnTo>
                <a:lnTo>
                  <a:pt x="6729407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15640" y="729775"/>
            <a:ext cx="6259570" cy="8528525"/>
            <a:chOff x="0" y="0"/>
            <a:chExt cx="8346093" cy="1137136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33588" r="11345"/>
            <a:stretch>
              <a:fillRect/>
            </a:stretch>
          </p:blipFill>
          <p:spPr>
            <a:xfrm>
              <a:off x="0" y="0"/>
              <a:ext cx="8346093" cy="11371366"/>
            </a:xfrm>
            <a:prstGeom prst="rect">
              <a:avLst/>
            </a:prstGeom>
          </p:spPr>
        </p:pic>
      </p:grpSp>
      <p:sp>
        <p:nvSpPr>
          <p:cNvPr id="5" name="AutoShape 5"/>
          <p:cNvSpPr/>
          <p:nvPr/>
        </p:nvSpPr>
        <p:spPr>
          <a:xfrm>
            <a:off x="-293986" y="9258300"/>
            <a:ext cx="8507337" cy="0"/>
          </a:xfrm>
          <a:prstGeom prst="line">
            <a:avLst/>
          </a:prstGeom>
          <a:ln w="38100" cap="flat">
            <a:solidFill>
              <a:srgbClr val="F4EAD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58478" y="9258300"/>
            <a:ext cx="8507337" cy="0"/>
          </a:xfrm>
          <a:prstGeom prst="line">
            <a:avLst/>
          </a:prstGeom>
          <a:ln w="38100" cap="flat">
            <a:solidFill>
              <a:srgbClr val="661414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-293986" y="-804768"/>
            <a:ext cx="2645371" cy="264537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6141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481667" y="1226241"/>
            <a:ext cx="7779084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>
                <a:solidFill>
                  <a:srgbClr val="000000"/>
                </a:solidFill>
                <a:latin typeface="Poppins Bold"/>
              </a:rPr>
              <a:t>Взлом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8616" y="3337341"/>
            <a:ext cx="11497672" cy="504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90"/>
              </a:lnSpc>
            </a:pPr>
            <a:r>
              <a:rPr lang="en-US" sz="3990">
                <a:solidFill>
                  <a:srgbClr val="000000"/>
                </a:solidFill>
                <a:latin typeface="Open Sauce Bold"/>
              </a:rPr>
              <a:t>Злоумышленники взламывают страницы в социальных сетях и рассылают от имени владельца аккаунта фишинговые сообщения с просьбой от имени владельца странички занять или перевести некоторую сумму либо с целью выманивания реквизитов банковских платежных карточек, а также паролей для проведения в дальнейшем мошеннических операций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6580" y="-1119636"/>
            <a:ext cx="19475626" cy="12975636"/>
          </a:xfrm>
          <a:custGeom>
            <a:avLst/>
            <a:gdLst/>
            <a:ahLst/>
            <a:cxnLst/>
            <a:rect l="l" t="t" r="r" b="b"/>
            <a:pathLst>
              <a:path w="19475626" h="12975636">
                <a:moveTo>
                  <a:pt x="0" y="0"/>
                </a:moveTo>
                <a:lnTo>
                  <a:pt x="19475626" y="0"/>
                </a:lnTo>
                <a:lnTo>
                  <a:pt x="19475626" y="12975636"/>
                </a:lnTo>
                <a:lnTo>
                  <a:pt x="0" y="129756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1602" y="1384410"/>
            <a:ext cx="19509310" cy="8229600"/>
          </a:xfrm>
          <a:custGeom>
            <a:avLst/>
            <a:gdLst/>
            <a:ahLst/>
            <a:cxnLst/>
            <a:rect l="l" t="t" r="r" b="b"/>
            <a:pathLst>
              <a:path w="19509310" h="8229600">
                <a:moveTo>
                  <a:pt x="0" y="0"/>
                </a:moveTo>
                <a:lnTo>
                  <a:pt x="19509309" y="0"/>
                </a:lnTo>
                <a:lnTo>
                  <a:pt x="195093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73" b="-16673"/>
            </a:stretch>
          </a:blipFill>
        </p:spPr>
      </p:sp>
      <p:grpSp>
        <p:nvGrpSpPr>
          <p:cNvPr id="4" name="Group 4"/>
          <p:cNvGrpSpPr/>
          <p:nvPr/>
        </p:nvGrpSpPr>
        <p:grpSpPr>
          <a:xfrm rot="-2700000">
            <a:off x="16224687" y="1860459"/>
            <a:ext cx="6566081" cy="6566081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60303"/>
            </a:solidFill>
          </p:spPr>
        </p:sp>
      </p:grpSp>
      <p:grpSp>
        <p:nvGrpSpPr>
          <p:cNvPr id="6" name="Group 6"/>
          <p:cNvGrpSpPr/>
          <p:nvPr/>
        </p:nvGrpSpPr>
        <p:grpSpPr>
          <a:xfrm rot="2700000">
            <a:off x="16581287" y="2217060"/>
            <a:ext cx="5852880" cy="5852880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50241D"/>
            </a:solidFill>
          </p:spPr>
        </p:sp>
      </p:grpSp>
      <p:grpSp>
        <p:nvGrpSpPr>
          <p:cNvPr id="8" name="Group 8"/>
          <p:cNvGrpSpPr/>
          <p:nvPr/>
        </p:nvGrpSpPr>
        <p:grpSpPr>
          <a:xfrm rot="2700000">
            <a:off x="11143419" y="8163269"/>
            <a:ext cx="6164339" cy="6164339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50241D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-4397312" y="333120"/>
            <a:ext cx="12993464" cy="2102579"/>
          </a:xfrm>
          <a:custGeom>
            <a:avLst/>
            <a:gdLst/>
            <a:ahLst/>
            <a:cxnLst/>
            <a:rect l="l" t="t" r="r" b="b"/>
            <a:pathLst>
              <a:path w="12993464" h="2102579">
                <a:moveTo>
                  <a:pt x="0" y="0"/>
                </a:moveTo>
                <a:lnTo>
                  <a:pt x="12993465" y="0"/>
                </a:lnTo>
                <a:lnTo>
                  <a:pt x="12993465" y="2102579"/>
                </a:lnTo>
                <a:lnTo>
                  <a:pt x="0" y="21025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9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0" y="0"/>
            <a:ext cx="541602" cy="10287000"/>
            <a:chOff x="0" y="0"/>
            <a:chExt cx="157867" cy="299846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7867" cy="2998468"/>
            </a:xfrm>
            <a:custGeom>
              <a:avLst/>
              <a:gdLst/>
              <a:ahLst/>
              <a:cxnLst/>
              <a:rect l="l" t="t" r="r" b="b"/>
              <a:pathLst>
                <a:path w="157867" h="2998468">
                  <a:moveTo>
                    <a:pt x="0" y="0"/>
                  </a:moveTo>
                  <a:lnTo>
                    <a:pt x="157867" y="0"/>
                  </a:lnTo>
                  <a:lnTo>
                    <a:pt x="157867" y="2998468"/>
                  </a:lnTo>
                  <a:lnTo>
                    <a:pt x="0" y="2998468"/>
                  </a:lnTo>
                  <a:close/>
                </a:path>
              </a:pathLst>
            </a:custGeom>
            <a:solidFill>
              <a:srgbClr val="50241D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874589" y="2673692"/>
            <a:ext cx="15786909" cy="2004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560"/>
              </a:lnSpc>
            </a:pPr>
            <a:r>
              <a:rPr lang="ru-RU" sz="7200" spc="719" dirty="0" smtClean="0">
                <a:solidFill>
                  <a:srgbClr val="760303"/>
                </a:solidFill>
                <a:latin typeface="Poppins Bold"/>
              </a:rPr>
              <a:t>1. </a:t>
            </a:r>
            <a:r>
              <a:rPr lang="en-US" sz="7200" spc="719" dirty="0" smtClean="0">
                <a:solidFill>
                  <a:srgbClr val="760303"/>
                </a:solidFill>
                <a:latin typeface="Poppins Bold"/>
              </a:rPr>
              <a:t>РОЛЬ </a:t>
            </a:r>
            <a:r>
              <a:rPr lang="en-US" sz="7200" spc="719" dirty="0">
                <a:solidFill>
                  <a:srgbClr val="760303"/>
                </a:solidFill>
                <a:latin typeface="Poppins Bold"/>
              </a:rPr>
              <a:t>ЗАКОНА</a:t>
            </a:r>
          </a:p>
          <a:p>
            <a:pPr algn="just">
              <a:lnSpc>
                <a:spcPts val="7560"/>
              </a:lnSpc>
            </a:pPr>
            <a:r>
              <a:rPr lang="en-US" sz="7200" spc="719" dirty="0">
                <a:solidFill>
                  <a:srgbClr val="760303"/>
                </a:solidFill>
                <a:latin typeface="Poppins Bold"/>
              </a:rPr>
              <a:t>РЕСПУБЛИКИ БЕЛАРУСЬ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56630" y="5037247"/>
            <a:ext cx="16574740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824"/>
              </a:lnSpc>
            </a:pPr>
            <a:r>
              <a:rPr lang="en-US" sz="6499" spc="324">
                <a:solidFill>
                  <a:srgbClr val="760303"/>
                </a:solidFill>
                <a:latin typeface="Poppins Heavy"/>
              </a:rPr>
              <a:t>«О НАРОДНОМ ОПОЛЧЕНИИ»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6473703"/>
            <a:ext cx="12616379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spc="300">
                <a:solidFill>
                  <a:srgbClr val="000000"/>
                </a:solidFill>
                <a:latin typeface="Lato Bold"/>
              </a:rPr>
              <a:t>В ОБЕСПЕЧЕНИИ НАЦИОНАЛЬНОЙ БЕЗОПАСНОСТИ РЕСПУБЛИКИ БЕЛАРУСЬ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B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532740" flipH="1">
            <a:off x="8688924" y="5107290"/>
            <a:ext cx="6729406" cy="5469172"/>
          </a:xfrm>
          <a:custGeom>
            <a:avLst/>
            <a:gdLst/>
            <a:ahLst/>
            <a:cxnLst/>
            <a:rect l="l" t="t" r="r" b="b"/>
            <a:pathLst>
              <a:path w="6729406" h="5469172">
                <a:moveTo>
                  <a:pt x="6729407" y="0"/>
                </a:moveTo>
                <a:lnTo>
                  <a:pt x="0" y="0"/>
                </a:lnTo>
                <a:lnTo>
                  <a:pt x="0" y="5469171"/>
                </a:lnTo>
                <a:lnTo>
                  <a:pt x="6729407" y="5469171"/>
                </a:lnTo>
                <a:lnTo>
                  <a:pt x="6729407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15640" y="1587450"/>
            <a:ext cx="6259570" cy="7112100"/>
            <a:chOff x="0" y="0"/>
            <a:chExt cx="8346093" cy="94828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27534" r="26405"/>
            <a:stretch>
              <a:fillRect/>
            </a:stretch>
          </p:blipFill>
          <p:spPr>
            <a:xfrm>
              <a:off x="0" y="0"/>
              <a:ext cx="8346093" cy="9482800"/>
            </a:xfrm>
            <a:prstGeom prst="rect">
              <a:avLst/>
            </a:prstGeom>
          </p:spPr>
        </p:pic>
      </p:grpSp>
      <p:sp>
        <p:nvSpPr>
          <p:cNvPr id="5" name="AutoShape 5"/>
          <p:cNvSpPr/>
          <p:nvPr/>
        </p:nvSpPr>
        <p:spPr>
          <a:xfrm>
            <a:off x="-293986" y="9258300"/>
            <a:ext cx="8507337" cy="0"/>
          </a:xfrm>
          <a:prstGeom prst="line">
            <a:avLst/>
          </a:prstGeom>
          <a:ln w="38100" cap="flat">
            <a:solidFill>
              <a:srgbClr val="F4EAD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58478" y="9258300"/>
            <a:ext cx="8507337" cy="0"/>
          </a:xfrm>
          <a:prstGeom prst="line">
            <a:avLst/>
          </a:prstGeom>
          <a:ln w="38100" cap="flat">
            <a:solidFill>
              <a:srgbClr val="661414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-293986" y="-804768"/>
            <a:ext cx="2645371" cy="264537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6141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016643" y="1226241"/>
            <a:ext cx="7779084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>
                <a:solidFill>
                  <a:srgbClr val="000000"/>
                </a:solidFill>
                <a:latin typeface="Poppins Bold"/>
              </a:rPr>
              <a:t>Вишинг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1680" y="3216970"/>
            <a:ext cx="11534047" cy="4731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36"/>
              </a:lnSpc>
            </a:pPr>
            <a:r>
              <a:rPr lang="en-US" sz="3736">
                <a:solidFill>
                  <a:srgbClr val="000000"/>
                </a:solidFill>
                <a:latin typeface="Open Sauce Bold"/>
              </a:rPr>
              <a:t>Злоумышленники используют телефонные звонки с целью выманивания у держателей банковских платежных карточек личной информации, номера банковской платежной карточки, логина и пароля от систем дистанционного банковского обслуживания, SMS-кодов и другого. Мошенники могут представляться работниками банка или Службы сервиса клиентов ОАО «Банковский процессинговый центр»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B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87923">
            <a:off x="15236946" y="845690"/>
            <a:ext cx="12804957" cy="13139415"/>
          </a:xfrm>
          <a:custGeom>
            <a:avLst/>
            <a:gdLst/>
            <a:ahLst/>
            <a:cxnLst/>
            <a:rect l="l" t="t" r="r" b="b"/>
            <a:pathLst>
              <a:path w="12804957" h="13139415">
                <a:moveTo>
                  <a:pt x="0" y="0"/>
                </a:moveTo>
                <a:lnTo>
                  <a:pt x="12804958" y="0"/>
                </a:lnTo>
                <a:lnTo>
                  <a:pt x="12804958" y="13139416"/>
                </a:lnTo>
                <a:lnTo>
                  <a:pt x="0" y="131394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682095" y="3540683"/>
            <a:ext cx="4904796" cy="2626000"/>
            <a:chOff x="0" y="0"/>
            <a:chExt cx="1291798" cy="6916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91798" cy="691621"/>
            </a:xfrm>
            <a:custGeom>
              <a:avLst/>
              <a:gdLst/>
              <a:ahLst/>
              <a:cxnLst/>
              <a:rect l="l" t="t" r="r" b="b"/>
              <a:pathLst>
                <a:path w="1291798" h="691621">
                  <a:moveTo>
                    <a:pt x="0" y="0"/>
                  </a:moveTo>
                  <a:lnTo>
                    <a:pt x="1291798" y="0"/>
                  </a:lnTo>
                  <a:lnTo>
                    <a:pt x="1291798" y="691621"/>
                  </a:lnTo>
                  <a:lnTo>
                    <a:pt x="0" y="69162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967D55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958523" y="3718012"/>
            <a:ext cx="4637157" cy="2205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dirty="0">
                <a:solidFill>
                  <a:srgbClr val="000000"/>
                </a:solidFill>
                <a:latin typeface="Bodoni FLF Bold Italics"/>
              </a:rPr>
              <a:t>СПОСОБЫ </a:t>
            </a:r>
          </a:p>
          <a:p>
            <a:pPr algn="ctr">
              <a:lnSpc>
                <a:spcPts val="8640"/>
              </a:lnSpc>
            </a:pPr>
            <a:r>
              <a:rPr lang="en-US" sz="7200" dirty="0">
                <a:solidFill>
                  <a:srgbClr val="000000"/>
                </a:solidFill>
                <a:latin typeface="Bodoni FLF Bold Italics"/>
              </a:rPr>
              <a:t>ЗАЩИТЫ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0" y="2768352"/>
            <a:ext cx="6167009" cy="4301751"/>
            <a:chOff x="0" y="0"/>
            <a:chExt cx="1624233" cy="11329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24233" cy="1132971"/>
            </a:xfrm>
            <a:custGeom>
              <a:avLst/>
              <a:gdLst/>
              <a:ahLst/>
              <a:cxnLst/>
              <a:rect l="l" t="t" r="r" b="b"/>
              <a:pathLst>
                <a:path w="1624233" h="1132971">
                  <a:moveTo>
                    <a:pt x="0" y="0"/>
                  </a:moveTo>
                  <a:lnTo>
                    <a:pt x="1624233" y="0"/>
                  </a:lnTo>
                  <a:lnTo>
                    <a:pt x="1624233" y="1132971"/>
                  </a:lnTo>
                  <a:lnTo>
                    <a:pt x="0" y="11329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967D55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>
            <a:off x="10986615" y="9258300"/>
            <a:ext cx="7301385" cy="0"/>
          </a:xfrm>
          <a:prstGeom prst="line">
            <a:avLst/>
          </a:prstGeom>
          <a:ln w="38100" cap="flat">
            <a:solidFill>
              <a:srgbClr val="50241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-2801715" y="7485285"/>
            <a:ext cx="5603430" cy="560343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6141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514600" y="7415398"/>
            <a:ext cx="1437638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dirty="0" err="1">
                <a:solidFill>
                  <a:srgbClr val="271905"/>
                </a:solidFill>
                <a:latin typeface="Montserrat Classic Bold"/>
              </a:rPr>
              <a:t>при</a:t>
            </a:r>
            <a:r>
              <a:rPr lang="en-US" sz="2799" dirty="0">
                <a:solidFill>
                  <a:srgbClr val="271905"/>
                </a:solidFill>
                <a:latin typeface="Montserrat Classic Bold"/>
              </a:rPr>
              <a:t> </a:t>
            </a:r>
            <a:r>
              <a:rPr lang="en-US" sz="2799" dirty="0" err="1">
                <a:solidFill>
                  <a:srgbClr val="271905"/>
                </a:solidFill>
                <a:latin typeface="Montserrat Classic Bold"/>
              </a:rPr>
              <a:t>покупке</a:t>
            </a:r>
            <a:r>
              <a:rPr lang="en-US" sz="2799" dirty="0">
                <a:solidFill>
                  <a:srgbClr val="271905"/>
                </a:solidFill>
                <a:latin typeface="Montserrat Classic Bold"/>
              </a:rPr>
              <a:t> </a:t>
            </a:r>
            <a:r>
              <a:rPr lang="en-US" sz="2799" dirty="0" err="1">
                <a:solidFill>
                  <a:srgbClr val="271905"/>
                </a:solidFill>
                <a:latin typeface="Montserrat Classic Bold"/>
              </a:rPr>
              <a:t>товаров</a:t>
            </a:r>
            <a:r>
              <a:rPr lang="en-US" sz="2799" dirty="0">
                <a:solidFill>
                  <a:srgbClr val="271905"/>
                </a:solidFill>
                <a:latin typeface="Montserrat Classic Bold"/>
              </a:rPr>
              <a:t> и </a:t>
            </a:r>
            <a:r>
              <a:rPr lang="en-US" sz="2799" dirty="0" err="1">
                <a:solidFill>
                  <a:srgbClr val="271905"/>
                </a:solidFill>
                <a:latin typeface="Montserrat Classic Bold"/>
              </a:rPr>
              <a:t>услуг</a:t>
            </a:r>
            <a:r>
              <a:rPr lang="en-US" sz="2799" dirty="0">
                <a:solidFill>
                  <a:srgbClr val="271905"/>
                </a:solidFill>
                <a:latin typeface="Montserrat Classic Bold"/>
              </a:rPr>
              <a:t> у </a:t>
            </a:r>
            <a:r>
              <a:rPr lang="en-US" sz="2799" dirty="0" err="1">
                <a:solidFill>
                  <a:srgbClr val="271905"/>
                </a:solidFill>
                <a:latin typeface="Montserrat Classic Bold"/>
              </a:rPr>
              <a:t>незнакомых</a:t>
            </a:r>
            <a:r>
              <a:rPr lang="en-US" sz="2799" dirty="0">
                <a:solidFill>
                  <a:srgbClr val="271905"/>
                </a:solidFill>
                <a:latin typeface="Montserrat Classic Bold"/>
              </a:rPr>
              <a:t> </a:t>
            </a:r>
            <a:r>
              <a:rPr lang="en-US" sz="2799" dirty="0" err="1">
                <a:solidFill>
                  <a:srgbClr val="271905"/>
                </a:solidFill>
                <a:latin typeface="Montserrat Classic Bold"/>
              </a:rPr>
              <a:t>людей</a:t>
            </a:r>
            <a:r>
              <a:rPr lang="en-US" sz="2799" dirty="0">
                <a:solidFill>
                  <a:srgbClr val="271905"/>
                </a:solidFill>
                <a:latin typeface="Montserrat Classic Bold"/>
              </a:rPr>
              <a:t> </a:t>
            </a:r>
            <a:r>
              <a:rPr lang="en-US" sz="2799" dirty="0" err="1">
                <a:solidFill>
                  <a:srgbClr val="271905"/>
                </a:solidFill>
                <a:latin typeface="Montserrat Classic Bold"/>
              </a:rPr>
              <a:t>или</a:t>
            </a:r>
            <a:r>
              <a:rPr lang="en-US" sz="2799" dirty="0">
                <a:solidFill>
                  <a:srgbClr val="271905"/>
                </a:solidFill>
                <a:latin typeface="Montserrat Classic Bold"/>
              </a:rPr>
              <a:t> </a:t>
            </a:r>
            <a:r>
              <a:rPr lang="en-US" sz="2799" dirty="0" err="1">
                <a:solidFill>
                  <a:srgbClr val="271905"/>
                </a:solidFill>
                <a:latin typeface="Montserrat Classic Bold"/>
              </a:rPr>
              <a:t>на</a:t>
            </a:r>
            <a:r>
              <a:rPr lang="en-US" sz="2799" dirty="0">
                <a:solidFill>
                  <a:srgbClr val="271905"/>
                </a:solidFill>
                <a:latin typeface="Montserrat Classic Bold"/>
              </a:rPr>
              <a:t> </a:t>
            </a:r>
            <a:r>
              <a:rPr lang="en-US" sz="2799" dirty="0" err="1">
                <a:solidFill>
                  <a:srgbClr val="271905"/>
                </a:solidFill>
                <a:latin typeface="Montserrat Classic Bold"/>
              </a:rPr>
              <a:t>интернет-площадках</a:t>
            </a:r>
            <a:r>
              <a:rPr lang="en-US" sz="2799" dirty="0">
                <a:solidFill>
                  <a:srgbClr val="271905"/>
                </a:solidFill>
                <a:latin typeface="Montserrat Classic Bold"/>
              </a:rPr>
              <a:t> </a:t>
            </a:r>
            <a:r>
              <a:rPr lang="en-US" sz="2799" dirty="0" err="1">
                <a:solidFill>
                  <a:srgbClr val="271905"/>
                </a:solidFill>
                <a:latin typeface="Montserrat Classic Bold"/>
              </a:rPr>
              <a:t>необходимо</a:t>
            </a:r>
            <a:r>
              <a:rPr lang="en-US" sz="2799" dirty="0">
                <a:solidFill>
                  <a:srgbClr val="271905"/>
                </a:solidFill>
                <a:latin typeface="Montserrat Classic Bold"/>
              </a:rPr>
              <a:t> </a:t>
            </a:r>
            <a:r>
              <a:rPr lang="en-US" sz="2799" dirty="0" err="1">
                <a:solidFill>
                  <a:srgbClr val="271905"/>
                </a:solidFill>
                <a:latin typeface="Montserrat Classic Bold"/>
              </a:rPr>
              <a:t>обращать</a:t>
            </a:r>
            <a:r>
              <a:rPr lang="en-US" sz="2799" dirty="0">
                <a:solidFill>
                  <a:srgbClr val="271905"/>
                </a:solidFill>
                <a:latin typeface="Montserrat Classic Bold"/>
              </a:rPr>
              <a:t> </a:t>
            </a:r>
            <a:r>
              <a:rPr lang="en-US" sz="2799" dirty="0" err="1">
                <a:solidFill>
                  <a:srgbClr val="271905"/>
                </a:solidFill>
                <a:latin typeface="Montserrat Classic Bold"/>
              </a:rPr>
              <a:t>внимание</a:t>
            </a:r>
            <a:r>
              <a:rPr lang="en-US" sz="2799" dirty="0">
                <a:solidFill>
                  <a:srgbClr val="271905"/>
                </a:solidFill>
                <a:latin typeface="Montserrat Classic Bold"/>
              </a:rPr>
              <a:t> </a:t>
            </a:r>
            <a:r>
              <a:rPr lang="en-US" sz="2799" dirty="0" err="1">
                <a:solidFill>
                  <a:srgbClr val="271905"/>
                </a:solidFill>
                <a:latin typeface="Montserrat Classic Bold"/>
              </a:rPr>
              <a:t>на</a:t>
            </a:r>
            <a:r>
              <a:rPr lang="en-US" sz="2799" dirty="0">
                <a:solidFill>
                  <a:srgbClr val="271905"/>
                </a:solidFill>
                <a:latin typeface="Montserrat Classic Bold"/>
              </a:rPr>
              <a:t> </a:t>
            </a:r>
            <a:r>
              <a:rPr lang="en-US" sz="2799" dirty="0" err="1">
                <a:solidFill>
                  <a:srgbClr val="271905"/>
                </a:solidFill>
                <a:latin typeface="Montserrat Classic Bold"/>
              </a:rPr>
              <a:t>форму</a:t>
            </a:r>
            <a:r>
              <a:rPr lang="en-US" sz="2799" dirty="0">
                <a:solidFill>
                  <a:srgbClr val="271905"/>
                </a:solidFill>
                <a:latin typeface="Montserrat Classic Bold"/>
              </a:rPr>
              <a:t> </a:t>
            </a:r>
            <a:r>
              <a:rPr lang="en-US" sz="2799" dirty="0" err="1">
                <a:solidFill>
                  <a:srgbClr val="271905"/>
                </a:solidFill>
                <a:latin typeface="Montserrat Classic Bold"/>
              </a:rPr>
              <a:t>оплаты</a:t>
            </a:r>
            <a:r>
              <a:rPr lang="en-US" sz="2799" dirty="0">
                <a:solidFill>
                  <a:srgbClr val="271905"/>
                </a:solidFill>
                <a:latin typeface="Montserrat Classic Bold"/>
              </a:rPr>
              <a:t>, </a:t>
            </a:r>
            <a:r>
              <a:rPr lang="en-US" sz="2799" dirty="0" err="1">
                <a:solidFill>
                  <a:srgbClr val="271905"/>
                </a:solidFill>
                <a:latin typeface="Montserrat Classic Bold"/>
              </a:rPr>
              <a:t>если</a:t>
            </a:r>
            <a:r>
              <a:rPr lang="en-US" sz="2799" dirty="0">
                <a:solidFill>
                  <a:srgbClr val="271905"/>
                </a:solidFill>
                <a:latin typeface="Montserrat Classic Bold"/>
              </a:rPr>
              <a:t> с </a:t>
            </a:r>
            <a:r>
              <a:rPr lang="en-US" sz="2799" dirty="0" err="1">
                <a:solidFill>
                  <a:srgbClr val="271905"/>
                </a:solidFill>
                <a:latin typeface="Montserrat Classic Bold"/>
              </a:rPr>
              <a:t>Вас</a:t>
            </a:r>
            <a:r>
              <a:rPr lang="en-US" sz="2799" dirty="0">
                <a:solidFill>
                  <a:srgbClr val="271905"/>
                </a:solidFill>
                <a:latin typeface="Montserrat Classic Bold"/>
              </a:rPr>
              <a:t> </a:t>
            </a:r>
            <a:r>
              <a:rPr lang="en-US" sz="2799" dirty="0" err="1">
                <a:solidFill>
                  <a:srgbClr val="271905"/>
                </a:solidFill>
                <a:latin typeface="Montserrat Classic Bold"/>
              </a:rPr>
              <a:t>требуют</a:t>
            </a:r>
            <a:r>
              <a:rPr lang="en-US" sz="2799" dirty="0">
                <a:solidFill>
                  <a:srgbClr val="271905"/>
                </a:solidFill>
                <a:latin typeface="Montserrat Classic Bold"/>
              </a:rPr>
              <a:t> </a:t>
            </a:r>
            <a:r>
              <a:rPr lang="en-US" sz="2799" dirty="0" err="1">
                <a:solidFill>
                  <a:srgbClr val="271905"/>
                </a:solidFill>
                <a:latin typeface="Montserrat Classic Bold"/>
              </a:rPr>
              <a:t>предоплату</a:t>
            </a:r>
            <a:r>
              <a:rPr lang="en-US" sz="2799" dirty="0">
                <a:solidFill>
                  <a:srgbClr val="271905"/>
                </a:solidFill>
                <a:latin typeface="Montserrat Classic Bold"/>
              </a:rPr>
              <a:t> </a:t>
            </a:r>
            <a:endParaRPr lang="ru-RU" sz="2799" dirty="0" smtClean="0">
              <a:solidFill>
                <a:srgbClr val="271905"/>
              </a:solidFill>
              <a:latin typeface="Montserrat Classic Bold"/>
            </a:endParaRPr>
          </a:p>
          <a:p>
            <a:pPr algn="just">
              <a:lnSpc>
                <a:spcPts val="2799"/>
              </a:lnSpc>
            </a:pPr>
            <a:r>
              <a:rPr lang="en-US" sz="2799" dirty="0" smtClean="0">
                <a:solidFill>
                  <a:srgbClr val="271905"/>
                </a:solidFill>
                <a:latin typeface="Montserrat Classic Bold"/>
              </a:rPr>
              <a:t>(</a:t>
            </a:r>
            <a:r>
              <a:rPr lang="en-US" sz="2799" dirty="0" err="1">
                <a:solidFill>
                  <a:srgbClr val="271905"/>
                </a:solidFill>
                <a:latin typeface="Montserrat Classic Bold"/>
              </a:rPr>
              <a:t>частичную</a:t>
            </a:r>
            <a:r>
              <a:rPr lang="en-US" sz="2799" dirty="0">
                <a:solidFill>
                  <a:srgbClr val="271905"/>
                </a:solidFill>
                <a:latin typeface="Montserrat Classic Bold"/>
              </a:rPr>
              <a:t> </a:t>
            </a:r>
            <a:r>
              <a:rPr lang="en-US" sz="2799" dirty="0" err="1">
                <a:solidFill>
                  <a:srgbClr val="271905"/>
                </a:solidFill>
                <a:latin typeface="Montserrat Classic Bold"/>
              </a:rPr>
              <a:t>или</a:t>
            </a:r>
            <a:r>
              <a:rPr lang="en-US" sz="2799" dirty="0">
                <a:solidFill>
                  <a:srgbClr val="271905"/>
                </a:solidFill>
                <a:latin typeface="Montserrat Classic Bold"/>
              </a:rPr>
              <a:t> </a:t>
            </a:r>
            <a:r>
              <a:rPr lang="en-US" sz="2799" dirty="0" err="1">
                <a:solidFill>
                  <a:srgbClr val="271905"/>
                </a:solidFill>
                <a:latin typeface="Montserrat Classic Bold"/>
              </a:rPr>
              <a:t>полную</a:t>
            </a:r>
            <a:r>
              <a:rPr lang="en-US" sz="2799" dirty="0">
                <a:solidFill>
                  <a:srgbClr val="271905"/>
                </a:solidFill>
                <a:latin typeface="Montserrat Classic Bold"/>
              </a:rPr>
              <a:t>), </a:t>
            </a:r>
            <a:r>
              <a:rPr lang="en-US" sz="2799" dirty="0" err="1">
                <a:solidFill>
                  <a:srgbClr val="271905"/>
                </a:solidFill>
                <a:latin typeface="Montserrat Classic Bold"/>
              </a:rPr>
              <a:t>то</a:t>
            </a:r>
            <a:r>
              <a:rPr lang="en-US" sz="2799" dirty="0">
                <a:solidFill>
                  <a:srgbClr val="271905"/>
                </a:solidFill>
                <a:latin typeface="Montserrat Classic Bold"/>
              </a:rPr>
              <a:t> </a:t>
            </a:r>
            <a:r>
              <a:rPr lang="en-US" sz="2799" dirty="0" err="1">
                <a:solidFill>
                  <a:srgbClr val="271905"/>
                </a:solidFill>
                <a:latin typeface="Montserrat Classic Bold"/>
              </a:rPr>
              <a:t>есть</a:t>
            </a:r>
            <a:r>
              <a:rPr lang="en-US" sz="2799" dirty="0">
                <a:solidFill>
                  <a:srgbClr val="271905"/>
                </a:solidFill>
                <a:latin typeface="Montserrat Classic Bold"/>
              </a:rPr>
              <a:t> </a:t>
            </a:r>
            <a:r>
              <a:rPr lang="en-US" sz="2799" dirty="0" err="1">
                <a:solidFill>
                  <a:srgbClr val="271905"/>
                </a:solidFill>
                <a:latin typeface="Montserrat Classic Bold"/>
              </a:rPr>
              <a:t>основания</a:t>
            </a:r>
            <a:r>
              <a:rPr lang="en-US" sz="2799" dirty="0">
                <a:solidFill>
                  <a:srgbClr val="271905"/>
                </a:solidFill>
                <a:latin typeface="Montserrat Classic Bold"/>
              </a:rPr>
              <a:t> </a:t>
            </a:r>
            <a:r>
              <a:rPr lang="en-US" sz="2799" dirty="0" err="1">
                <a:solidFill>
                  <a:srgbClr val="271905"/>
                </a:solidFill>
                <a:latin typeface="Montserrat Classic Bold"/>
              </a:rPr>
              <a:t>предполагать</a:t>
            </a:r>
            <a:r>
              <a:rPr lang="en-US" sz="2799" dirty="0">
                <a:solidFill>
                  <a:srgbClr val="271905"/>
                </a:solidFill>
                <a:latin typeface="Montserrat Classic Bold"/>
              </a:rPr>
              <a:t>, </a:t>
            </a:r>
            <a:r>
              <a:rPr lang="en-US" sz="2799" dirty="0" err="1">
                <a:solidFill>
                  <a:srgbClr val="271905"/>
                </a:solidFill>
                <a:latin typeface="Montserrat Classic Bold"/>
              </a:rPr>
              <a:t>что</a:t>
            </a:r>
            <a:r>
              <a:rPr lang="en-US" sz="2799" dirty="0">
                <a:solidFill>
                  <a:srgbClr val="271905"/>
                </a:solidFill>
                <a:latin typeface="Montserrat Classic Bold"/>
              </a:rPr>
              <a:t> </a:t>
            </a:r>
            <a:r>
              <a:rPr lang="en-US" sz="2799" dirty="0" err="1">
                <a:solidFill>
                  <a:srgbClr val="271905"/>
                </a:solidFill>
                <a:latin typeface="Montserrat Classic Bold"/>
              </a:rPr>
              <a:t>Вы</a:t>
            </a:r>
            <a:r>
              <a:rPr lang="en-US" sz="2799" dirty="0">
                <a:solidFill>
                  <a:srgbClr val="271905"/>
                </a:solidFill>
                <a:latin typeface="Montserrat Classic Bold"/>
              </a:rPr>
              <a:t> </a:t>
            </a:r>
            <a:r>
              <a:rPr lang="en-US" sz="2799" dirty="0" err="1">
                <a:solidFill>
                  <a:srgbClr val="271905"/>
                </a:solidFill>
                <a:latin typeface="Montserrat Classic Bold"/>
              </a:rPr>
              <a:t>имеете</a:t>
            </a:r>
            <a:r>
              <a:rPr lang="en-US" sz="2799" dirty="0">
                <a:solidFill>
                  <a:srgbClr val="271905"/>
                </a:solidFill>
                <a:latin typeface="Montserrat Classic Bold"/>
              </a:rPr>
              <a:t> </a:t>
            </a:r>
            <a:r>
              <a:rPr lang="en-US" sz="2799" dirty="0" err="1">
                <a:solidFill>
                  <a:srgbClr val="271905"/>
                </a:solidFill>
                <a:latin typeface="Montserrat Classic Bold"/>
              </a:rPr>
              <a:t>дело</a:t>
            </a:r>
            <a:r>
              <a:rPr lang="en-US" sz="2799" dirty="0">
                <a:solidFill>
                  <a:srgbClr val="271905"/>
                </a:solidFill>
                <a:latin typeface="Montserrat Classic Bold"/>
              </a:rPr>
              <a:t> с </a:t>
            </a:r>
            <a:r>
              <a:rPr lang="en-US" sz="2799" dirty="0" err="1">
                <a:solidFill>
                  <a:srgbClr val="271905"/>
                </a:solidFill>
                <a:latin typeface="Montserrat Classic Bold"/>
              </a:rPr>
              <a:t>мошенником</a:t>
            </a:r>
            <a:endParaRPr lang="en-US" sz="2799" dirty="0">
              <a:solidFill>
                <a:srgbClr val="271905"/>
              </a:solidFill>
              <a:latin typeface="Montserrat Classic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93095" y="3112298"/>
            <a:ext cx="5786009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36"/>
              </a:lnSpc>
            </a:pPr>
            <a:r>
              <a:rPr lang="en-US" sz="2436" dirty="0" err="1">
                <a:solidFill>
                  <a:srgbClr val="271905"/>
                </a:solidFill>
                <a:latin typeface="Montserrat Light Bold Italics"/>
              </a:rPr>
              <a:t>при</a:t>
            </a:r>
            <a:r>
              <a:rPr lang="en-US" sz="2436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436" dirty="0" err="1">
                <a:solidFill>
                  <a:srgbClr val="271905"/>
                </a:solidFill>
                <a:latin typeface="Montserrat Light Bold Italics"/>
              </a:rPr>
              <a:t>обращении</a:t>
            </a:r>
            <a:r>
              <a:rPr lang="en-US" sz="2436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436" dirty="0" err="1">
                <a:solidFill>
                  <a:srgbClr val="271905"/>
                </a:solidFill>
                <a:latin typeface="Montserrat Light Bold Italics"/>
              </a:rPr>
              <a:t>родственников</a:t>
            </a:r>
            <a:r>
              <a:rPr lang="en-US" sz="2436" dirty="0">
                <a:solidFill>
                  <a:srgbClr val="271905"/>
                </a:solidFill>
                <a:latin typeface="Montserrat Light Bold Italics"/>
              </a:rPr>
              <a:t>/</a:t>
            </a:r>
            <a:r>
              <a:rPr lang="en-US" sz="2436" dirty="0" err="1">
                <a:solidFill>
                  <a:srgbClr val="271905"/>
                </a:solidFill>
                <a:latin typeface="Montserrat Light Bold Italics"/>
              </a:rPr>
              <a:t>друзей</a:t>
            </a:r>
            <a:r>
              <a:rPr lang="en-US" sz="2436" dirty="0">
                <a:solidFill>
                  <a:srgbClr val="271905"/>
                </a:solidFill>
                <a:latin typeface="Montserrat Light Bold Italics"/>
              </a:rPr>
              <a:t>/</a:t>
            </a:r>
            <a:r>
              <a:rPr lang="en-US" sz="2436" dirty="0" err="1">
                <a:solidFill>
                  <a:srgbClr val="271905"/>
                </a:solidFill>
                <a:latin typeface="Montserrat Light Bold Italics"/>
              </a:rPr>
              <a:t>знакомых</a:t>
            </a:r>
            <a:r>
              <a:rPr lang="en-US" sz="2436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436" dirty="0" err="1">
                <a:solidFill>
                  <a:srgbClr val="271905"/>
                </a:solidFill>
                <a:latin typeface="Montserrat Light Bold Italics"/>
              </a:rPr>
              <a:t>через</a:t>
            </a:r>
            <a:r>
              <a:rPr lang="en-US" sz="2436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436" dirty="0" err="1">
                <a:solidFill>
                  <a:srgbClr val="271905"/>
                </a:solidFill>
                <a:latin typeface="Montserrat Light Bold Italics"/>
              </a:rPr>
              <a:t>социальные</a:t>
            </a:r>
            <a:r>
              <a:rPr lang="en-US" sz="2436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436" dirty="0" err="1">
                <a:solidFill>
                  <a:srgbClr val="271905"/>
                </a:solidFill>
                <a:latin typeface="Montserrat Light Bold Italics"/>
              </a:rPr>
              <a:t>сети</a:t>
            </a:r>
            <a:r>
              <a:rPr lang="en-US" sz="2436" dirty="0">
                <a:solidFill>
                  <a:srgbClr val="271905"/>
                </a:solidFill>
                <a:latin typeface="Montserrat Light Bold Italics"/>
              </a:rPr>
              <a:t> с </a:t>
            </a:r>
            <a:r>
              <a:rPr lang="en-US" sz="2436" dirty="0" err="1">
                <a:solidFill>
                  <a:srgbClr val="271905"/>
                </a:solidFill>
                <a:latin typeface="Montserrat Light Bold Italics"/>
              </a:rPr>
              <a:t>просьбами</a:t>
            </a:r>
            <a:r>
              <a:rPr lang="en-US" sz="2436" dirty="0">
                <a:solidFill>
                  <a:srgbClr val="271905"/>
                </a:solidFill>
                <a:latin typeface="Montserrat Light Bold Italics"/>
              </a:rPr>
              <a:t> о </a:t>
            </a:r>
            <a:r>
              <a:rPr lang="en-US" sz="2436" dirty="0" err="1">
                <a:solidFill>
                  <a:srgbClr val="271905"/>
                </a:solidFill>
                <a:latin typeface="Montserrat Light Bold Italics"/>
              </a:rPr>
              <a:t>помощи</a:t>
            </a:r>
            <a:r>
              <a:rPr lang="en-US" sz="2436" dirty="0">
                <a:solidFill>
                  <a:srgbClr val="271905"/>
                </a:solidFill>
                <a:latin typeface="Montserrat Light Bold Italics"/>
              </a:rPr>
              <a:t> в </a:t>
            </a:r>
            <a:r>
              <a:rPr lang="en-US" sz="2436" dirty="0" err="1">
                <a:solidFill>
                  <a:srgbClr val="271905"/>
                </a:solidFill>
                <a:latin typeface="Montserrat Light Bold Italics"/>
              </a:rPr>
              <a:t>переводе</a:t>
            </a:r>
            <a:r>
              <a:rPr lang="en-US" sz="2436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436" dirty="0" err="1">
                <a:solidFill>
                  <a:srgbClr val="271905"/>
                </a:solidFill>
                <a:latin typeface="Montserrat Light Bold Italics"/>
              </a:rPr>
              <a:t>денежных</a:t>
            </a:r>
            <a:r>
              <a:rPr lang="en-US" sz="2436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436" dirty="0" err="1">
                <a:solidFill>
                  <a:srgbClr val="271905"/>
                </a:solidFill>
                <a:latin typeface="Montserrat Light Bold Italics"/>
              </a:rPr>
              <a:t>средств</a:t>
            </a:r>
            <a:r>
              <a:rPr lang="en-US" sz="2436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436" dirty="0" err="1">
                <a:solidFill>
                  <a:srgbClr val="271905"/>
                </a:solidFill>
                <a:latin typeface="Montserrat Light Bold Italics"/>
              </a:rPr>
              <a:t>на</a:t>
            </a:r>
            <a:r>
              <a:rPr lang="en-US" sz="2436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436" dirty="0" err="1">
                <a:solidFill>
                  <a:srgbClr val="271905"/>
                </a:solidFill>
                <a:latin typeface="Montserrat Light Bold Italics"/>
              </a:rPr>
              <a:t>карточку</a:t>
            </a:r>
            <a:r>
              <a:rPr lang="en-US" sz="2436" dirty="0">
                <a:solidFill>
                  <a:srgbClr val="271905"/>
                </a:solidFill>
                <a:latin typeface="Montserrat Light Bold Italics"/>
              </a:rPr>
              <a:t>/</a:t>
            </a:r>
            <a:r>
              <a:rPr lang="en-US" sz="2436" dirty="0" err="1">
                <a:solidFill>
                  <a:srgbClr val="271905"/>
                </a:solidFill>
                <a:latin typeface="Montserrat Light Bold Italics"/>
              </a:rPr>
              <a:t>оплаты</a:t>
            </a:r>
            <a:r>
              <a:rPr lang="en-US" sz="2436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436" dirty="0" err="1">
                <a:solidFill>
                  <a:srgbClr val="271905"/>
                </a:solidFill>
                <a:latin typeface="Montserrat Light Bold Italics"/>
              </a:rPr>
              <a:t>мобильной</a:t>
            </a:r>
            <a:r>
              <a:rPr lang="en-US" sz="2436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436" dirty="0" err="1">
                <a:solidFill>
                  <a:srgbClr val="271905"/>
                </a:solidFill>
                <a:latin typeface="Montserrat Light Bold Italics"/>
              </a:rPr>
              <a:t>связи</a:t>
            </a:r>
            <a:r>
              <a:rPr lang="en-US" sz="2436" dirty="0">
                <a:solidFill>
                  <a:srgbClr val="271905"/>
                </a:solidFill>
                <a:latin typeface="Montserrat Light Bold Italics"/>
              </a:rPr>
              <a:t>, </a:t>
            </a:r>
            <a:r>
              <a:rPr lang="en-US" sz="2436" dirty="0" err="1">
                <a:solidFill>
                  <a:srgbClr val="271905"/>
                </a:solidFill>
                <a:latin typeface="Montserrat Light Bold Italics"/>
              </a:rPr>
              <a:t>билетов</a:t>
            </a:r>
            <a:r>
              <a:rPr lang="en-US" sz="2436" dirty="0">
                <a:solidFill>
                  <a:srgbClr val="271905"/>
                </a:solidFill>
                <a:latin typeface="Montserrat Light Bold Italics"/>
              </a:rPr>
              <a:t> и </a:t>
            </a:r>
            <a:r>
              <a:rPr lang="en-US" sz="2436" dirty="0" err="1">
                <a:solidFill>
                  <a:srgbClr val="271905"/>
                </a:solidFill>
                <a:latin typeface="Montserrat Light Bold Italics"/>
              </a:rPr>
              <a:t>т.д</a:t>
            </a:r>
            <a:r>
              <a:rPr lang="en-US" sz="2436" dirty="0">
                <a:solidFill>
                  <a:srgbClr val="271905"/>
                </a:solidFill>
                <a:latin typeface="Montserrat Light Bold Italics"/>
              </a:rPr>
              <a:t>. </a:t>
            </a:r>
            <a:r>
              <a:rPr lang="en-US" sz="2436" dirty="0" err="1">
                <a:solidFill>
                  <a:srgbClr val="271905"/>
                </a:solidFill>
                <a:latin typeface="Montserrat Light Bold Italics"/>
              </a:rPr>
              <a:t>убедитесь</a:t>
            </a:r>
            <a:r>
              <a:rPr lang="en-US" sz="2436" dirty="0">
                <a:solidFill>
                  <a:srgbClr val="271905"/>
                </a:solidFill>
                <a:latin typeface="Montserrat Light Bold Italics"/>
              </a:rPr>
              <a:t>, </a:t>
            </a:r>
            <a:r>
              <a:rPr lang="en-US" sz="2436" dirty="0" err="1">
                <a:solidFill>
                  <a:srgbClr val="271905"/>
                </a:solidFill>
                <a:latin typeface="Montserrat Light Bold Italics"/>
              </a:rPr>
              <a:t>что</a:t>
            </a:r>
            <a:r>
              <a:rPr lang="en-US" sz="2436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436" dirty="0" err="1">
                <a:solidFill>
                  <a:srgbClr val="271905"/>
                </a:solidFill>
                <a:latin typeface="Montserrat Light Bold Italics"/>
              </a:rPr>
              <a:t>лицо</a:t>
            </a:r>
            <a:r>
              <a:rPr lang="en-US" sz="2436" dirty="0">
                <a:solidFill>
                  <a:srgbClr val="271905"/>
                </a:solidFill>
                <a:latin typeface="Montserrat Light Bold Italics"/>
              </a:rPr>
              <a:t>, </a:t>
            </a:r>
            <a:r>
              <a:rPr lang="en-US" sz="2436" dirty="0" err="1">
                <a:solidFill>
                  <a:srgbClr val="271905"/>
                </a:solidFill>
                <a:latin typeface="Montserrat Light Bold Italics"/>
              </a:rPr>
              <a:t>обратившееся</a:t>
            </a:r>
            <a:r>
              <a:rPr lang="en-US" sz="2436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436" dirty="0" err="1">
                <a:solidFill>
                  <a:srgbClr val="271905"/>
                </a:solidFill>
                <a:latin typeface="Montserrat Light Bold Italics"/>
              </a:rPr>
              <a:t>через</a:t>
            </a:r>
            <a:r>
              <a:rPr lang="en-US" sz="2436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436" dirty="0" err="1">
                <a:solidFill>
                  <a:srgbClr val="271905"/>
                </a:solidFill>
                <a:latin typeface="Montserrat Light Bold Italics"/>
              </a:rPr>
              <a:t>страницу</a:t>
            </a:r>
            <a:r>
              <a:rPr lang="en-US" sz="2436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436" dirty="0" err="1">
                <a:solidFill>
                  <a:srgbClr val="271905"/>
                </a:solidFill>
                <a:latin typeface="Montserrat Light Bold Italics"/>
              </a:rPr>
              <a:t>социальной</a:t>
            </a:r>
            <a:r>
              <a:rPr lang="en-US" sz="2436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436" dirty="0" err="1">
                <a:solidFill>
                  <a:srgbClr val="271905"/>
                </a:solidFill>
                <a:latin typeface="Montserrat Light Bold Italics"/>
              </a:rPr>
              <a:t>сети</a:t>
            </a:r>
            <a:r>
              <a:rPr lang="en-US" sz="2436" dirty="0">
                <a:solidFill>
                  <a:srgbClr val="271905"/>
                </a:solidFill>
                <a:latin typeface="Montserrat Light Bold Italics"/>
              </a:rPr>
              <a:t>, </a:t>
            </a:r>
            <a:r>
              <a:rPr lang="en-US" sz="2436" dirty="0" err="1">
                <a:solidFill>
                  <a:srgbClr val="271905"/>
                </a:solidFill>
                <a:latin typeface="Montserrat Light Bold Italics"/>
              </a:rPr>
              <a:t>является</a:t>
            </a:r>
            <a:r>
              <a:rPr lang="en-US" sz="2436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436" dirty="0" err="1">
                <a:solidFill>
                  <a:srgbClr val="271905"/>
                </a:solidFill>
                <a:latin typeface="Montserrat Light Bold Italics"/>
              </a:rPr>
              <a:t>именно</a:t>
            </a:r>
            <a:r>
              <a:rPr lang="en-US" sz="2436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436" dirty="0" err="1">
                <a:solidFill>
                  <a:srgbClr val="271905"/>
                </a:solidFill>
                <a:latin typeface="Montserrat Light Bold Italics"/>
              </a:rPr>
              <a:t>тем</a:t>
            </a:r>
            <a:r>
              <a:rPr lang="en-US" sz="2436" dirty="0">
                <a:solidFill>
                  <a:srgbClr val="271905"/>
                </a:solidFill>
                <a:latin typeface="Montserrat Light Bold Italics"/>
              </a:rPr>
              <a:t>, </a:t>
            </a:r>
            <a:r>
              <a:rPr lang="en-US" sz="2436" dirty="0" err="1">
                <a:solidFill>
                  <a:srgbClr val="271905"/>
                </a:solidFill>
                <a:latin typeface="Montserrat Light Bold Italics"/>
              </a:rPr>
              <a:t>за</a:t>
            </a:r>
            <a:r>
              <a:rPr lang="en-US" sz="2436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436" dirty="0" err="1">
                <a:solidFill>
                  <a:srgbClr val="271905"/>
                </a:solidFill>
                <a:latin typeface="Montserrat Light Bold Italics"/>
              </a:rPr>
              <a:t>кого</a:t>
            </a:r>
            <a:r>
              <a:rPr lang="en-US" sz="2436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436" dirty="0" err="1">
                <a:solidFill>
                  <a:srgbClr val="271905"/>
                </a:solidFill>
                <a:latin typeface="Montserrat Light Bold Italics"/>
              </a:rPr>
              <a:t>себя</a:t>
            </a:r>
            <a:r>
              <a:rPr lang="en-US" sz="2436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436" dirty="0" err="1">
                <a:solidFill>
                  <a:srgbClr val="271905"/>
                </a:solidFill>
                <a:latin typeface="Montserrat Light Bold Italics"/>
              </a:rPr>
              <a:t>выдает</a:t>
            </a:r>
            <a:endParaRPr lang="en-US" sz="2436" dirty="0">
              <a:solidFill>
                <a:srgbClr val="271905"/>
              </a:solidFill>
              <a:latin typeface="Montserrat Light Bold Italics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2119555" y="2768352"/>
            <a:ext cx="6168445" cy="4170663"/>
            <a:chOff x="0" y="0"/>
            <a:chExt cx="1624611" cy="109844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624611" cy="1098446"/>
            </a:xfrm>
            <a:custGeom>
              <a:avLst/>
              <a:gdLst/>
              <a:ahLst/>
              <a:cxnLst/>
              <a:rect l="l" t="t" r="r" b="b"/>
              <a:pathLst>
                <a:path w="1624611" h="1098446">
                  <a:moveTo>
                    <a:pt x="0" y="0"/>
                  </a:moveTo>
                  <a:lnTo>
                    <a:pt x="1624611" y="0"/>
                  </a:lnTo>
                  <a:lnTo>
                    <a:pt x="1624611" y="1098446"/>
                  </a:lnTo>
                  <a:lnTo>
                    <a:pt x="0" y="109844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967D55"/>
              </a:solidFill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2382037" y="3080659"/>
            <a:ext cx="5647236" cy="3334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554" dirty="0" err="1">
                <a:solidFill>
                  <a:srgbClr val="271905"/>
                </a:solidFill>
                <a:latin typeface="Montserrat Light Bold Italics"/>
              </a:rPr>
              <a:t>важно</a:t>
            </a:r>
            <a:r>
              <a:rPr lang="en-US" sz="2554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554" dirty="0" err="1">
                <a:solidFill>
                  <a:srgbClr val="271905"/>
                </a:solidFill>
                <a:latin typeface="Montserrat Light Bold Italics"/>
              </a:rPr>
              <a:t>помнить</a:t>
            </a:r>
            <a:r>
              <a:rPr lang="en-US" sz="2554" dirty="0">
                <a:solidFill>
                  <a:srgbClr val="271905"/>
                </a:solidFill>
                <a:latin typeface="Montserrat Light Bold Italics"/>
              </a:rPr>
              <a:t>, </a:t>
            </a:r>
            <a:r>
              <a:rPr lang="en-US" sz="2554" dirty="0" err="1">
                <a:solidFill>
                  <a:srgbClr val="271905"/>
                </a:solidFill>
                <a:latin typeface="Montserrat Light Bold Italics"/>
              </a:rPr>
              <a:t>что</a:t>
            </a:r>
            <a:r>
              <a:rPr lang="en-US" sz="2554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554" dirty="0" err="1">
                <a:solidFill>
                  <a:srgbClr val="271905"/>
                </a:solidFill>
                <a:latin typeface="Montserrat Light Bold Italics"/>
              </a:rPr>
              <a:t>при</a:t>
            </a:r>
            <a:r>
              <a:rPr lang="en-US" sz="2554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554" dirty="0" err="1">
                <a:solidFill>
                  <a:srgbClr val="271905"/>
                </a:solidFill>
                <a:latin typeface="Montserrat Light Bold Italics"/>
              </a:rPr>
              <a:t>звонке</a:t>
            </a:r>
            <a:r>
              <a:rPr lang="en-US" sz="2554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554" dirty="0" err="1">
                <a:solidFill>
                  <a:srgbClr val="271905"/>
                </a:solidFill>
                <a:latin typeface="Montserrat Light Bold Italics"/>
              </a:rPr>
              <a:t>работники</a:t>
            </a:r>
            <a:r>
              <a:rPr lang="en-US" sz="2554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554" dirty="0" err="1">
                <a:solidFill>
                  <a:srgbClr val="271905"/>
                </a:solidFill>
                <a:latin typeface="Montserrat Light Bold Italics"/>
              </a:rPr>
              <a:t>банков</a:t>
            </a:r>
            <a:r>
              <a:rPr lang="en-US" sz="2554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554" dirty="0" err="1">
                <a:solidFill>
                  <a:srgbClr val="271905"/>
                </a:solidFill>
                <a:latin typeface="Montserrat Light Bold Italics"/>
              </a:rPr>
              <a:t>или</a:t>
            </a:r>
            <a:r>
              <a:rPr lang="en-US" sz="2554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554" dirty="0" err="1">
                <a:solidFill>
                  <a:srgbClr val="271905"/>
                </a:solidFill>
                <a:latin typeface="Montserrat Light Bold Italics"/>
              </a:rPr>
              <a:t>Службы</a:t>
            </a:r>
            <a:r>
              <a:rPr lang="en-US" sz="2554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554" dirty="0" err="1">
                <a:solidFill>
                  <a:srgbClr val="271905"/>
                </a:solidFill>
                <a:latin typeface="Montserrat Light Bold Italics"/>
              </a:rPr>
              <a:t>сервиса</a:t>
            </a:r>
            <a:r>
              <a:rPr lang="en-US" sz="2554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554" dirty="0" err="1">
                <a:solidFill>
                  <a:srgbClr val="271905"/>
                </a:solidFill>
                <a:latin typeface="Montserrat Light Bold Italics"/>
              </a:rPr>
              <a:t>клиентов</a:t>
            </a:r>
            <a:r>
              <a:rPr lang="en-US" sz="2554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554" dirty="0" err="1">
                <a:solidFill>
                  <a:srgbClr val="271905"/>
                </a:solidFill>
                <a:latin typeface="Montserrat Light Bold Italics"/>
              </a:rPr>
              <a:t>никогда</a:t>
            </a:r>
            <a:r>
              <a:rPr lang="en-US" sz="2554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554" dirty="0" err="1">
                <a:solidFill>
                  <a:srgbClr val="271905"/>
                </a:solidFill>
                <a:latin typeface="Montserrat Light Bold Italics"/>
              </a:rPr>
              <a:t>не</a:t>
            </a:r>
            <a:r>
              <a:rPr lang="en-US" sz="2554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554" dirty="0" err="1">
                <a:solidFill>
                  <a:srgbClr val="271905"/>
                </a:solidFill>
                <a:latin typeface="Montserrat Light Bold Italics"/>
              </a:rPr>
              <a:t>запрашивают</a:t>
            </a:r>
            <a:r>
              <a:rPr lang="en-US" sz="2554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554" dirty="0" err="1">
                <a:solidFill>
                  <a:srgbClr val="271905"/>
                </a:solidFill>
                <a:latin typeface="Montserrat Light Bold Italics"/>
              </a:rPr>
              <a:t>информацию</a:t>
            </a:r>
            <a:r>
              <a:rPr lang="en-US" sz="2554" dirty="0">
                <a:solidFill>
                  <a:srgbClr val="271905"/>
                </a:solidFill>
                <a:latin typeface="Montserrat Light Bold Italics"/>
              </a:rPr>
              <a:t> о </a:t>
            </a:r>
            <a:r>
              <a:rPr lang="en-US" sz="2554" dirty="0" err="1">
                <a:solidFill>
                  <a:srgbClr val="271905"/>
                </a:solidFill>
                <a:latin typeface="Montserrat Light Bold Italics"/>
              </a:rPr>
              <a:t>полном</a:t>
            </a:r>
            <a:r>
              <a:rPr lang="en-US" sz="2554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554" dirty="0" err="1">
                <a:solidFill>
                  <a:srgbClr val="271905"/>
                </a:solidFill>
                <a:latin typeface="Montserrat Light Bold Italics"/>
              </a:rPr>
              <a:t>номере</a:t>
            </a:r>
            <a:r>
              <a:rPr lang="en-US" sz="2554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554" dirty="0" err="1">
                <a:solidFill>
                  <a:srgbClr val="271905"/>
                </a:solidFill>
                <a:latin typeface="Montserrat Light Bold Italics"/>
              </a:rPr>
              <a:t>банковской</a:t>
            </a:r>
            <a:r>
              <a:rPr lang="en-US" sz="2554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554" dirty="0" err="1">
                <a:solidFill>
                  <a:srgbClr val="271905"/>
                </a:solidFill>
                <a:latin typeface="Montserrat Light Bold Italics"/>
              </a:rPr>
              <a:t>платежной</a:t>
            </a:r>
            <a:r>
              <a:rPr lang="en-US" sz="2554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554" dirty="0" err="1">
                <a:solidFill>
                  <a:srgbClr val="271905"/>
                </a:solidFill>
                <a:latin typeface="Montserrat Light Bold Italics"/>
              </a:rPr>
              <a:t>карточки</a:t>
            </a:r>
            <a:r>
              <a:rPr lang="en-US" sz="2554" dirty="0">
                <a:solidFill>
                  <a:srgbClr val="271905"/>
                </a:solidFill>
                <a:latin typeface="Montserrat Light Bold Italics"/>
              </a:rPr>
              <a:t>, </a:t>
            </a:r>
            <a:r>
              <a:rPr lang="en-US" sz="2554" dirty="0" err="1">
                <a:solidFill>
                  <a:srgbClr val="271905"/>
                </a:solidFill>
                <a:latin typeface="Montserrat Light Bold Italics"/>
              </a:rPr>
              <a:t>сроке</a:t>
            </a:r>
            <a:r>
              <a:rPr lang="en-US" sz="2554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554" dirty="0" err="1">
                <a:solidFill>
                  <a:srgbClr val="271905"/>
                </a:solidFill>
                <a:latin typeface="Montserrat Light Bold Italics"/>
              </a:rPr>
              <a:t>действия</a:t>
            </a:r>
            <a:r>
              <a:rPr lang="en-US" sz="2554" dirty="0">
                <a:solidFill>
                  <a:srgbClr val="271905"/>
                </a:solidFill>
                <a:latin typeface="Montserrat Light Bold Italics"/>
              </a:rPr>
              <a:t>, CVC/CVV </a:t>
            </a:r>
            <a:r>
              <a:rPr lang="en-US" sz="2554" dirty="0" err="1">
                <a:solidFill>
                  <a:srgbClr val="271905"/>
                </a:solidFill>
                <a:latin typeface="Montserrat Light Bold Italics"/>
              </a:rPr>
              <a:t>коде</a:t>
            </a:r>
            <a:r>
              <a:rPr lang="en-US" sz="2554" dirty="0">
                <a:solidFill>
                  <a:srgbClr val="271905"/>
                </a:solidFill>
                <a:latin typeface="Montserrat Light Bold Italics"/>
              </a:rPr>
              <a:t>, </a:t>
            </a:r>
            <a:r>
              <a:rPr lang="en-US" sz="2554" dirty="0" err="1">
                <a:solidFill>
                  <a:srgbClr val="271905"/>
                </a:solidFill>
                <a:latin typeface="Montserrat Light Bold Italics"/>
              </a:rPr>
              <a:t>пароле</a:t>
            </a:r>
            <a:r>
              <a:rPr lang="en-US" sz="2554" dirty="0">
                <a:solidFill>
                  <a:srgbClr val="271905"/>
                </a:solidFill>
                <a:latin typeface="Montserrat Light Bold Italics"/>
              </a:rPr>
              <a:t> 3D Secure, </a:t>
            </a:r>
            <a:r>
              <a:rPr lang="en-US" sz="2554" dirty="0" err="1">
                <a:solidFill>
                  <a:srgbClr val="271905"/>
                </a:solidFill>
                <a:latin typeface="Montserrat Light Bold Italics"/>
              </a:rPr>
              <a:t>одноразовых</a:t>
            </a:r>
            <a:r>
              <a:rPr lang="en-US" sz="2554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554" dirty="0" err="1">
                <a:solidFill>
                  <a:srgbClr val="271905"/>
                </a:solidFill>
                <a:latin typeface="Montserrat Light Bold Italics"/>
              </a:rPr>
              <a:t>подтверждающих</a:t>
            </a:r>
            <a:r>
              <a:rPr lang="en-US" sz="2554" dirty="0">
                <a:solidFill>
                  <a:srgbClr val="271905"/>
                </a:solidFill>
                <a:latin typeface="Montserrat Light Bold Italics"/>
              </a:rPr>
              <a:t> </a:t>
            </a:r>
            <a:r>
              <a:rPr lang="en-US" sz="2554" dirty="0" err="1">
                <a:solidFill>
                  <a:srgbClr val="271905"/>
                </a:solidFill>
                <a:latin typeface="Montserrat Light Bold Italics"/>
              </a:rPr>
              <a:t>кодах</a:t>
            </a:r>
            <a:endParaRPr lang="en-US" sz="2554" dirty="0">
              <a:solidFill>
                <a:srgbClr val="271905"/>
              </a:solidFill>
              <a:latin typeface="Montserrat Light Bold Italics"/>
            </a:endParaRPr>
          </a:p>
        </p:txBody>
      </p:sp>
      <p:grpSp>
        <p:nvGrpSpPr>
          <p:cNvPr id="21" name="Group 21"/>
          <p:cNvGrpSpPr/>
          <p:nvPr/>
        </p:nvGrpSpPr>
        <p:grpSpPr>
          <a:xfrm rot="-284447">
            <a:off x="-3805812" y="-636028"/>
            <a:ext cx="18288000" cy="1655287"/>
            <a:chOff x="0" y="0"/>
            <a:chExt cx="6671512" cy="60385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671512" cy="603853"/>
            </a:xfrm>
            <a:custGeom>
              <a:avLst/>
              <a:gdLst/>
              <a:ahLst/>
              <a:cxnLst/>
              <a:rect l="l" t="t" r="r" b="b"/>
              <a:pathLst>
                <a:path w="6671512" h="603853">
                  <a:moveTo>
                    <a:pt x="0" y="0"/>
                  </a:moveTo>
                  <a:lnTo>
                    <a:pt x="6671512" y="0"/>
                  </a:lnTo>
                  <a:lnTo>
                    <a:pt x="6671512" y="603853"/>
                  </a:lnTo>
                  <a:lnTo>
                    <a:pt x="0" y="603853"/>
                  </a:lnTo>
                  <a:close/>
                </a:path>
              </a:pathLst>
            </a:custGeom>
            <a:solidFill>
              <a:srgbClr val="760303"/>
            </a:solidFill>
          </p:spPr>
        </p:sp>
      </p:grpSp>
      <p:grpSp>
        <p:nvGrpSpPr>
          <p:cNvPr id="23" name="Group 23"/>
          <p:cNvGrpSpPr/>
          <p:nvPr/>
        </p:nvGrpSpPr>
        <p:grpSpPr>
          <a:xfrm rot="-284447">
            <a:off x="12156675" y="-1954412"/>
            <a:ext cx="18288000" cy="1655287"/>
            <a:chOff x="0" y="0"/>
            <a:chExt cx="6671512" cy="60385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671512" cy="603853"/>
            </a:xfrm>
            <a:custGeom>
              <a:avLst/>
              <a:gdLst/>
              <a:ahLst/>
              <a:cxnLst/>
              <a:rect l="l" t="t" r="r" b="b"/>
              <a:pathLst>
                <a:path w="6671512" h="603853">
                  <a:moveTo>
                    <a:pt x="0" y="0"/>
                  </a:moveTo>
                  <a:lnTo>
                    <a:pt x="6671512" y="0"/>
                  </a:lnTo>
                  <a:lnTo>
                    <a:pt x="6671512" y="603853"/>
                  </a:lnTo>
                  <a:lnTo>
                    <a:pt x="0" y="603853"/>
                  </a:lnTo>
                  <a:close/>
                </a:path>
              </a:pathLst>
            </a:custGeom>
            <a:solidFill>
              <a:srgbClr val="760303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3567062" y="-868387"/>
            <a:ext cx="2150082" cy="2150082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0241D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B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780663" y="9239250"/>
            <a:ext cx="8507337" cy="0"/>
          </a:xfrm>
          <a:prstGeom prst="line">
            <a:avLst/>
          </a:prstGeom>
          <a:ln w="38100" cap="flat">
            <a:solidFill>
              <a:srgbClr val="967D5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58478" y="9258300"/>
            <a:ext cx="8507337" cy="0"/>
          </a:xfrm>
          <a:prstGeom prst="line">
            <a:avLst/>
          </a:prstGeom>
          <a:ln w="38100" cap="flat">
            <a:solidFill>
              <a:srgbClr val="967D5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7564724" y="7236856"/>
            <a:ext cx="2712720" cy="271272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76030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731820" y="-930219"/>
            <a:ext cx="3521040" cy="352104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6141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840925" y="763626"/>
            <a:ext cx="13023303" cy="2257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271905"/>
                </a:solidFill>
                <a:latin typeface="Poppins Bold"/>
              </a:rPr>
              <a:t>СООБЩЕНИЯ О ВЫИГРЫШЕ ЦЕННЫХ ПРИЗОВ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54936" y="5172075"/>
            <a:ext cx="8420724" cy="3389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52"/>
              </a:lnSpc>
            </a:pPr>
            <a:r>
              <a:rPr lang="en-US" sz="2952">
                <a:solidFill>
                  <a:srgbClr val="271905"/>
                </a:solidFill>
                <a:latin typeface="Poppins"/>
              </a:rPr>
              <a:t>Злоумышленники рассылают сообщения о выигрыше ценных призов и провоцируют потенциальную жертву перевести на счет некую сумму денег для получения «приза» или участия в розыгрыше и объясняют это тем, что ему нужно оплатить комиссию, таможенную пошлину, налоги либо транспортные расходы для доставки «выигрыша»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3513" y="4177578"/>
            <a:ext cx="7497269" cy="977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>
                <a:solidFill>
                  <a:srgbClr val="271905"/>
                </a:solidFill>
                <a:latin typeface="Bodoni FLF Italics"/>
              </a:rPr>
              <a:t> Схема действий мошенников:</a:t>
            </a:r>
          </a:p>
          <a:p>
            <a:pPr algn="ctr">
              <a:lnSpc>
                <a:spcPts val="3600"/>
              </a:lnSpc>
            </a:pPr>
            <a:endParaRPr lang="en-US" sz="3600">
              <a:solidFill>
                <a:srgbClr val="271905"/>
              </a:solidFill>
              <a:latin typeface="Bodoni FLF Itali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144000" y="5172075"/>
            <a:ext cx="8420724" cy="3761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52"/>
              </a:lnSpc>
            </a:pPr>
            <a:r>
              <a:rPr lang="en-US" sz="2952">
                <a:solidFill>
                  <a:srgbClr val="271905"/>
                </a:solidFill>
                <a:latin typeface="Poppins"/>
              </a:rPr>
              <a:t> Если Вы решили испытать удачу и связаться с организаторами розыгрыша, постарайтесь получить от них максимально возможную информацию об акции, условиях участия в ней и правилах ее проведения.</a:t>
            </a:r>
          </a:p>
          <a:p>
            <a:pPr algn="just">
              <a:lnSpc>
                <a:spcPts val="2952"/>
              </a:lnSpc>
            </a:pPr>
            <a:r>
              <a:rPr lang="en-US" sz="2952">
                <a:solidFill>
                  <a:srgbClr val="271905"/>
                </a:solidFill>
                <a:latin typeface="Poppins"/>
              </a:rPr>
              <a:t>помните, что упоминание вашего имени на интернет-сайте не является подтверждением добропорядочности организаторов акции и гарантией выигрыша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352576" y="4149003"/>
            <a:ext cx="7497269" cy="977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dirty="0">
                <a:solidFill>
                  <a:srgbClr val="271905"/>
                </a:solidFill>
                <a:latin typeface="Bodoni FLF Italics"/>
              </a:rPr>
              <a:t> </a:t>
            </a:r>
            <a:r>
              <a:rPr lang="en-US" sz="3600" dirty="0" err="1">
                <a:solidFill>
                  <a:srgbClr val="271905"/>
                </a:solidFill>
                <a:latin typeface="Bodoni FLF Italics"/>
              </a:rPr>
              <a:t>Способы</a:t>
            </a:r>
            <a:r>
              <a:rPr lang="en-US" sz="3600" dirty="0">
                <a:solidFill>
                  <a:srgbClr val="271905"/>
                </a:solidFill>
                <a:latin typeface="Bodoni FLF Italics"/>
              </a:rPr>
              <a:t> </a:t>
            </a:r>
            <a:r>
              <a:rPr lang="en-US" sz="3600" dirty="0" err="1">
                <a:solidFill>
                  <a:srgbClr val="271905"/>
                </a:solidFill>
                <a:latin typeface="Bodoni FLF Italics"/>
              </a:rPr>
              <a:t>защиты</a:t>
            </a:r>
            <a:r>
              <a:rPr lang="en-US" sz="3600" dirty="0">
                <a:solidFill>
                  <a:srgbClr val="271905"/>
                </a:solidFill>
                <a:latin typeface="Bodoni FLF Italics"/>
              </a:rPr>
              <a:t>:</a:t>
            </a:r>
          </a:p>
          <a:p>
            <a:pPr algn="ctr">
              <a:lnSpc>
                <a:spcPts val="3600"/>
              </a:lnSpc>
            </a:pPr>
            <a:endParaRPr lang="en-US" sz="3600" dirty="0">
              <a:solidFill>
                <a:srgbClr val="271905"/>
              </a:solidFill>
              <a:latin typeface="Bodoni FLF Italics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-1297882" y="1436283"/>
            <a:ext cx="2712720" cy="271272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760303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000654" y="437463"/>
            <a:ext cx="3521040" cy="3521040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61414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B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700000">
            <a:off x="-4638858" y="-4732905"/>
            <a:ext cx="6566081" cy="6566081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60303"/>
            </a:solidFill>
          </p:spPr>
        </p:sp>
      </p:grpSp>
      <p:grpSp>
        <p:nvGrpSpPr>
          <p:cNvPr id="4" name="Group 4"/>
          <p:cNvGrpSpPr/>
          <p:nvPr/>
        </p:nvGrpSpPr>
        <p:grpSpPr>
          <a:xfrm rot="-2700000">
            <a:off x="-4584046" y="8718179"/>
            <a:ext cx="6191799" cy="6566081"/>
            <a:chOff x="0" y="0"/>
            <a:chExt cx="1804794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04794" cy="1913890"/>
            </a:xfrm>
            <a:custGeom>
              <a:avLst/>
              <a:gdLst/>
              <a:ahLst/>
              <a:cxnLst/>
              <a:rect l="l" t="t" r="r" b="b"/>
              <a:pathLst>
                <a:path w="1804794" h="1913890">
                  <a:moveTo>
                    <a:pt x="0" y="0"/>
                  </a:moveTo>
                  <a:lnTo>
                    <a:pt x="1804794" y="0"/>
                  </a:lnTo>
                  <a:lnTo>
                    <a:pt x="1804794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50241D"/>
            </a:solidFill>
          </p:spPr>
        </p:sp>
      </p:grpSp>
      <p:grpSp>
        <p:nvGrpSpPr>
          <p:cNvPr id="6" name="Group 6"/>
          <p:cNvGrpSpPr/>
          <p:nvPr/>
        </p:nvGrpSpPr>
        <p:grpSpPr>
          <a:xfrm rot="2700000">
            <a:off x="-4282257" y="9446760"/>
            <a:ext cx="5852880" cy="5852880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760303"/>
            </a:solidFill>
          </p:spPr>
        </p:sp>
      </p:grpSp>
      <p:sp>
        <p:nvSpPr>
          <p:cNvPr id="8" name="Freeform 8"/>
          <p:cNvSpPr/>
          <p:nvPr/>
        </p:nvSpPr>
        <p:spPr>
          <a:xfrm rot="3525861">
            <a:off x="11755823" y="-289517"/>
            <a:ext cx="11335911" cy="11335911"/>
          </a:xfrm>
          <a:custGeom>
            <a:avLst/>
            <a:gdLst/>
            <a:ahLst/>
            <a:cxnLst/>
            <a:rect l="l" t="t" r="r" b="b"/>
            <a:pathLst>
              <a:path w="11335911" h="11335911">
                <a:moveTo>
                  <a:pt x="0" y="0"/>
                </a:moveTo>
                <a:lnTo>
                  <a:pt x="11335910" y="0"/>
                </a:lnTo>
                <a:lnTo>
                  <a:pt x="11335910" y="11335911"/>
                </a:lnTo>
                <a:lnTo>
                  <a:pt x="0" y="11335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337401">
            <a:off x="10818463" y="3217807"/>
            <a:ext cx="7479321" cy="5020035"/>
            <a:chOff x="0" y="-8890"/>
            <a:chExt cx="5605780" cy="3666490"/>
          </a:xfrm>
        </p:grpSpPr>
        <p:sp>
          <p:nvSpPr>
            <p:cNvPr id="10" name="Freeform 10"/>
            <p:cNvSpPr/>
            <p:nvPr/>
          </p:nvSpPr>
          <p:spPr>
            <a:xfrm>
              <a:off x="0" y="-8890"/>
              <a:ext cx="5605780" cy="3666490"/>
            </a:xfrm>
            <a:custGeom>
              <a:avLst/>
              <a:gdLst/>
              <a:ahLst/>
              <a:cxnLst/>
              <a:rect l="l" t="t" r="r" b="b"/>
              <a:pathLst>
                <a:path w="5605780" h="3666490">
                  <a:moveTo>
                    <a:pt x="5560060" y="2025650"/>
                  </a:moveTo>
                  <a:cubicBezTo>
                    <a:pt x="5505450" y="2207260"/>
                    <a:pt x="5251450" y="2303780"/>
                    <a:pt x="5109210" y="2139950"/>
                  </a:cubicBezTo>
                  <a:cubicBezTo>
                    <a:pt x="5101590" y="2131060"/>
                    <a:pt x="5095240" y="2122170"/>
                    <a:pt x="5087620" y="2113280"/>
                  </a:cubicBezTo>
                  <a:cubicBezTo>
                    <a:pt x="5085080" y="2115820"/>
                    <a:pt x="5085080" y="2118360"/>
                    <a:pt x="5085080" y="2120900"/>
                  </a:cubicBezTo>
                  <a:cubicBezTo>
                    <a:pt x="5088889" y="2379980"/>
                    <a:pt x="5126989" y="3434080"/>
                    <a:pt x="4568189" y="3115310"/>
                  </a:cubicBezTo>
                  <a:cubicBezTo>
                    <a:pt x="4484369" y="3067050"/>
                    <a:pt x="4441189" y="2983230"/>
                    <a:pt x="4418330" y="2893060"/>
                  </a:cubicBezTo>
                  <a:cubicBezTo>
                    <a:pt x="4377689" y="2995930"/>
                    <a:pt x="4378959" y="3112770"/>
                    <a:pt x="4319270" y="3211830"/>
                  </a:cubicBezTo>
                  <a:cubicBezTo>
                    <a:pt x="4221480" y="3375660"/>
                    <a:pt x="3898900" y="3373120"/>
                    <a:pt x="3856990" y="3163570"/>
                  </a:cubicBezTo>
                  <a:cubicBezTo>
                    <a:pt x="3874770" y="3252470"/>
                    <a:pt x="3624580" y="3294380"/>
                    <a:pt x="3572510" y="3286760"/>
                  </a:cubicBezTo>
                  <a:cubicBezTo>
                    <a:pt x="3422650" y="3262630"/>
                    <a:pt x="3398520" y="3131820"/>
                    <a:pt x="3393440" y="3001010"/>
                  </a:cubicBezTo>
                  <a:cubicBezTo>
                    <a:pt x="3387090" y="2848610"/>
                    <a:pt x="3380740" y="2697480"/>
                    <a:pt x="3375660" y="2545080"/>
                  </a:cubicBezTo>
                  <a:cubicBezTo>
                    <a:pt x="3373120" y="2481580"/>
                    <a:pt x="3373120" y="2414270"/>
                    <a:pt x="3338830" y="2358390"/>
                  </a:cubicBezTo>
                  <a:cubicBezTo>
                    <a:pt x="3247390" y="2651760"/>
                    <a:pt x="3302000" y="2955290"/>
                    <a:pt x="3257550" y="3253740"/>
                  </a:cubicBezTo>
                  <a:cubicBezTo>
                    <a:pt x="3228340" y="3449320"/>
                    <a:pt x="3134360" y="3666490"/>
                    <a:pt x="2898140" y="3591560"/>
                  </a:cubicBezTo>
                  <a:cubicBezTo>
                    <a:pt x="2687320" y="3524250"/>
                    <a:pt x="2691130" y="3266440"/>
                    <a:pt x="2726690" y="3064510"/>
                  </a:cubicBezTo>
                  <a:cubicBezTo>
                    <a:pt x="2708910" y="3108960"/>
                    <a:pt x="2680970" y="3148330"/>
                    <a:pt x="2635250" y="3178810"/>
                  </a:cubicBezTo>
                  <a:cubicBezTo>
                    <a:pt x="2564130" y="3225800"/>
                    <a:pt x="2468880" y="3232150"/>
                    <a:pt x="2391410" y="3195320"/>
                  </a:cubicBezTo>
                  <a:cubicBezTo>
                    <a:pt x="2298700" y="3152140"/>
                    <a:pt x="2261870" y="3030220"/>
                    <a:pt x="2153920" y="3027680"/>
                  </a:cubicBezTo>
                  <a:cubicBezTo>
                    <a:pt x="1908810" y="3021330"/>
                    <a:pt x="2021840" y="3361690"/>
                    <a:pt x="1823720" y="3434080"/>
                  </a:cubicBezTo>
                  <a:cubicBezTo>
                    <a:pt x="1723390" y="3470910"/>
                    <a:pt x="1521460" y="3436620"/>
                    <a:pt x="1414780" y="3420110"/>
                  </a:cubicBezTo>
                  <a:cubicBezTo>
                    <a:pt x="1291590" y="3399790"/>
                    <a:pt x="1236980" y="3333750"/>
                    <a:pt x="1229360" y="3206750"/>
                  </a:cubicBezTo>
                  <a:cubicBezTo>
                    <a:pt x="1224280" y="3126740"/>
                    <a:pt x="1270000" y="2961640"/>
                    <a:pt x="1145540" y="2952750"/>
                  </a:cubicBezTo>
                  <a:cubicBezTo>
                    <a:pt x="1040130" y="2945130"/>
                    <a:pt x="1087120" y="3228340"/>
                    <a:pt x="981710" y="3307080"/>
                  </a:cubicBezTo>
                  <a:cubicBezTo>
                    <a:pt x="928370" y="3347720"/>
                    <a:pt x="855980" y="3360420"/>
                    <a:pt x="789940" y="3345180"/>
                  </a:cubicBezTo>
                  <a:cubicBezTo>
                    <a:pt x="575310" y="3295650"/>
                    <a:pt x="660400" y="2985770"/>
                    <a:pt x="664210" y="2829560"/>
                  </a:cubicBezTo>
                  <a:cubicBezTo>
                    <a:pt x="664210" y="2810510"/>
                    <a:pt x="665480" y="2795270"/>
                    <a:pt x="660400" y="2777490"/>
                  </a:cubicBezTo>
                  <a:cubicBezTo>
                    <a:pt x="434340" y="2743200"/>
                    <a:pt x="259080" y="2820670"/>
                    <a:pt x="196850" y="2524760"/>
                  </a:cubicBezTo>
                  <a:cubicBezTo>
                    <a:pt x="132080" y="2226310"/>
                    <a:pt x="0" y="1879600"/>
                    <a:pt x="0" y="1578610"/>
                  </a:cubicBezTo>
                  <a:cubicBezTo>
                    <a:pt x="1270" y="1576070"/>
                    <a:pt x="2540" y="1574800"/>
                    <a:pt x="3810" y="1572260"/>
                  </a:cubicBezTo>
                  <a:cubicBezTo>
                    <a:pt x="22860" y="1520190"/>
                    <a:pt x="74930" y="1488440"/>
                    <a:pt x="160020" y="1475740"/>
                  </a:cubicBezTo>
                  <a:cubicBezTo>
                    <a:pt x="167640" y="1474470"/>
                    <a:pt x="173990" y="1474470"/>
                    <a:pt x="181610" y="1473200"/>
                  </a:cubicBezTo>
                  <a:cubicBezTo>
                    <a:pt x="181610" y="1468120"/>
                    <a:pt x="181610" y="1464310"/>
                    <a:pt x="181610" y="1460500"/>
                  </a:cubicBezTo>
                  <a:cubicBezTo>
                    <a:pt x="175260" y="1347470"/>
                    <a:pt x="133350" y="1193800"/>
                    <a:pt x="217170" y="1101090"/>
                  </a:cubicBezTo>
                  <a:cubicBezTo>
                    <a:pt x="303530" y="1004570"/>
                    <a:pt x="414020" y="1049020"/>
                    <a:pt x="518160" y="1046480"/>
                  </a:cubicBezTo>
                  <a:cubicBezTo>
                    <a:pt x="497840" y="1046480"/>
                    <a:pt x="474980" y="558800"/>
                    <a:pt x="496570" y="516890"/>
                  </a:cubicBezTo>
                  <a:cubicBezTo>
                    <a:pt x="525780" y="461010"/>
                    <a:pt x="584200" y="425450"/>
                    <a:pt x="646430" y="416560"/>
                  </a:cubicBezTo>
                  <a:cubicBezTo>
                    <a:pt x="727710" y="405130"/>
                    <a:pt x="812800" y="433070"/>
                    <a:pt x="866140" y="495300"/>
                  </a:cubicBezTo>
                  <a:cubicBezTo>
                    <a:pt x="886460" y="518160"/>
                    <a:pt x="1000760" y="720090"/>
                    <a:pt x="989330" y="739140"/>
                  </a:cubicBezTo>
                  <a:cubicBezTo>
                    <a:pt x="1023620" y="683260"/>
                    <a:pt x="1140460" y="654050"/>
                    <a:pt x="1207770" y="650240"/>
                  </a:cubicBezTo>
                  <a:cubicBezTo>
                    <a:pt x="1207770" y="646430"/>
                    <a:pt x="1209040" y="643890"/>
                    <a:pt x="1209040" y="641350"/>
                  </a:cubicBezTo>
                  <a:cubicBezTo>
                    <a:pt x="1206500" y="543560"/>
                    <a:pt x="1177290" y="408940"/>
                    <a:pt x="1254760" y="331470"/>
                  </a:cubicBezTo>
                  <a:cubicBezTo>
                    <a:pt x="1292860" y="293370"/>
                    <a:pt x="1350010" y="279400"/>
                    <a:pt x="1403350" y="281940"/>
                  </a:cubicBezTo>
                  <a:cubicBezTo>
                    <a:pt x="1477010" y="285750"/>
                    <a:pt x="1545590" y="337820"/>
                    <a:pt x="1619250" y="330200"/>
                  </a:cubicBezTo>
                  <a:cubicBezTo>
                    <a:pt x="1635760" y="328930"/>
                    <a:pt x="1649730" y="320040"/>
                    <a:pt x="1663700" y="313690"/>
                  </a:cubicBezTo>
                  <a:cubicBezTo>
                    <a:pt x="1990090" y="166370"/>
                    <a:pt x="2053590" y="624840"/>
                    <a:pt x="2086610" y="824230"/>
                  </a:cubicBezTo>
                  <a:cubicBezTo>
                    <a:pt x="2205990" y="748030"/>
                    <a:pt x="2378710" y="772160"/>
                    <a:pt x="2472690" y="877570"/>
                  </a:cubicBezTo>
                  <a:cubicBezTo>
                    <a:pt x="2442210" y="735330"/>
                    <a:pt x="2429510" y="589280"/>
                    <a:pt x="2434590" y="444500"/>
                  </a:cubicBezTo>
                  <a:cubicBezTo>
                    <a:pt x="2437130" y="377190"/>
                    <a:pt x="2444750" y="306070"/>
                    <a:pt x="2489200" y="255270"/>
                  </a:cubicBezTo>
                  <a:cubicBezTo>
                    <a:pt x="2642870" y="82550"/>
                    <a:pt x="2929890" y="262890"/>
                    <a:pt x="2931160" y="462280"/>
                  </a:cubicBezTo>
                  <a:cubicBezTo>
                    <a:pt x="2931160" y="373380"/>
                    <a:pt x="2933700" y="175260"/>
                    <a:pt x="2983230" y="99060"/>
                  </a:cubicBezTo>
                  <a:cubicBezTo>
                    <a:pt x="3031490" y="24130"/>
                    <a:pt x="3088640" y="0"/>
                    <a:pt x="3148330" y="6350"/>
                  </a:cubicBezTo>
                  <a:cubicBezTo>
                    <a:pt x="3345180" y="30480"/>
                    <a:pt x="3563620" y="414020"/>
                    <a:pt x="3575050" y="549910"/>
                  </a:cubicBezTo>
                  <a:cubicBezTo>
                    <a:pt x="3562350" y="401320"/>
                    <a:pt x="3689350" y="299720"/>
                    <a:pt x="3836670" y="325120"/>
                  </a:cubicBezTo>
                  <a:cubicBezTo>
                    <a:pt x="3915410" y="339090"/>
                    <a:pt x="3964940" y="398780"/>
                    <a:pt x="4048760" y="384810"/>
                  </a:cubicBezTo>
                  <a:cubicBezTo>
                    <a:pt x="4135120" y="370840"/>
                    <a:pt x="4196080" y="309880"/>
                    <a:pt x="4288790" y="345440"/>
                  </a:cubicBezTo>
                  <a:cubicBezTo>
                    <a:pt x="4386580" y="383540"/>
                    <a:pt x="4460240" y="467360"/>
                    <a:pt x="4505960" y="561340"/>
                  </a:cubicBezTo>
                  <a:cubicBezTo>
                    <a:pt x="4598670" y="748030"/>
                    <a:pt x="4622800" y="957580"/>
                    <a:pt x="4645660" y="1162050"/>
                  </a:cubicBezTo>
                  <a:cubicBezTo>
                    <a:pt x="4630420" y="1022350"/>
                    <a:pt x="4662170" y="873760"/>
                    <a:pt x="4671060" y="735330"/>
                  </a:cubicBezTo>
                  <a:cubicBezTo>
                    <a:pt x="4681220" y="560070"/>
                    <a:pt x="4808220" y="447040"/>
                    <a:pt x="4988560" y="506730"/>
                  </a:cubicBezTo>
                  <a:cubicBezTo>
                    <a:pt x="5107940" y="546100"/>
                    <a:pt x="5163820" y="680720"/>
                    <a:pt x="5190490" y="793750"/>
                  </a:cubicBezTo>
                  <a:cubicBezTo>
                    <a:pt x="5204460" y="855980"/>
                    <a:pt x="5283200" y="1356360"/>
                    <a:pt x="5364480" y="1355090"/>
                  </a:cubicBezTo>
                  <a:cubicBezTo>
                    <a:pt x="5492750" y="1353820"/>
                    <a:pt x="5579110" y="1407160"/>
                    <a:pt x="5576570" y="1540510"/>
                  </a:cubicBezTo>
                  <a:cubicBezTo>
                    <a:pt x="5571490" y="1700530"/>
                    <a:pt x="5605780" y="1871980"/>
                    <a:pt x="5560060" y="2025650"/>
                  </a:cubicBezTo>
                  <a:close/>
                </a:path>
              </a:pathLst>
            </a:custGeom>
            <a:blipFill>
              <a:blip r:embed="rId4"/>
              <a:stretch>
                <a:fillRect t="-2898" b="-246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304800" y="2422910"/>
            <a:ext cx="10439400" cy="7591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86"/>
              </a:lnSpc>
            </a:pP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За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7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месяцев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текущего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года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в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области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произошло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480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пожаров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(в 2022 г. – 445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пожаров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, + 8 %).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Погибло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43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человека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(в 2022 г. - 50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человек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).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Пострадало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54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человека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, в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том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числе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7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детей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(в 2022 г. –   40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человек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, в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том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числе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1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ребенок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).</a:t>
            </a:r>
          </a:p>
          <a:p>
            <a:pPr algn="just">
              <a:lnSpc>
                <a:spcPts val="3686"/>
              </a:lnSpc>
            </a:pP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В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результате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пожаров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уничтожено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88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строений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, 18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единиц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техники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, 2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головы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скота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(в 2022 г. – 93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строения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, 30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единиц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техники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, 1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голова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скота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). </a:t>
            </a:r>
          </a:p>
          <a:p>
            <a:pPr algn="just">
              <a:lnSpc>
                <a:spcPts val="3686"/>
              </a:lnSpc>
            </a:pP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Основными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причинами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возникновения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возгораний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стали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:</a:t>
            </a:r>
          </a:p>
          <a:p>
            <a:pPr algn="just">
              <a:lnSpc>
                <a:spcPts val="3686"/>
              </a:lnSpc>
            </a:pP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·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неосторожное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обращение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с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огнем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– 167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пожаров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(в 2022 г. – 177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пожаров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);</a:t>
            </a:r>
          </a:p>
          <a:p>
            <a:pPr algn="just">
              <a:lnSpc>
                <a:spcPts val="3686"/>
              </a:lnSpc>
            </a:pP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·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нарушение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правил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устройства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и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эксплуатации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отопительного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оборудования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– 92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пожара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(в 2022 г. – 83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пожара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);</a:t>
            </a:r>
          </a:p>
          <a:p>
            <a:pPr algn="just">
              <a:lnSpc>
                <a:spcPts val="3686"/>
              </a:lnSpc>
            </a:pP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·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нарушение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правил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устройства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и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эксплуатации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электрооборудования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– 125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пожаров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 (в 2022 г. – 121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пожар</a:t>
            </a: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)</a:t>
            </a:r>
          </a:p>
          <a:p>
            <a:pPr algn="just">
              <a:lnSpc>
                <a:spcPts val="3686"/>
              </a:lnSpc>
            </a:pPr>
            <a:endParaRPr lang="en-US" sz="2304" dirty="0">
              <a:solidFill>
                <a:srgbClr val="000000"/>
              </a:solidFill>
              <a:latin typeface="Montserrat Classic"/>
            </a:endParaRPr>
          </a:p>
          <a:p>
            <a:pPr algn="just">
              <a:lnSpc>
                <a:spcPts val="3686"/>
              </a:lnSpc>
            </a:pPr>
            <a:endParaRPr lang="en-US" sz="2304" dirty="0">
              <a:solidFill>
                <a:srgbClr val="000000"/>
              </a:solidFill>
              <a:latin typeface="Montserrat Classic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71600" y="286458"/>
            <a:ext cx="16647153" cy="1871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ru-RU" sz="3500" spc="350" dirty="0" smtClean="0">
                <a:solidFill>
                  <a:srgbClr val="000000"/>
                </a:solidFill>
                <a:latin typeface="Poppins Bold Italics"/>
              </a:rPr>
              <a:t>3. </a:t>
            </a:r>
            <a:r>
              <a:rPr lang="en-US" sz="3500" spc="350" dirty="0" smtClean="0">
                <a:solidFill>
                  <a:srgbClr val="000000"/>
                </a:solidFill>
                <a:latin typeface="Poppins Bold Italics"/>
              </a:rPr>
              <a:t>ОПЕРАТИВНАЯ </a:t>
            </a:r>
            <a:r>
              <a:rPr lang="en-US" sz="3500" spc="350" dirty="0">
                <a:solidFill>
                  <a:srgbClr val="000000"/>
                </a:solidFill>
                <a:latin typeface="Poppins Bold Italics"/>
              </a:rPr>
              <a:t>ОБСТАНОВКА В ОБЛАСТИ. БЕЗОПАСНОСТЬ ДЕТЕЙ. ДЕТИ В ШКОЛУ. ПОДГОТОВКА ПЕЧЕЙ К ОТОПИТЕЛЬНОМУ СЕЗОНУ. ЗАБЛУДИВШИЕСЯ В ЛЕСУ. ЖАЛОНОСНАЯ ОПАСНОСТЬ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B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6391" y="-380111"/>
            <a:ext cx="7746431" cy="10896030"/>
            <a:chOff x="0" y="0"/>
            <a:chExt cx="10328575" cy="1452804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6543" b="6543"/>
            <a:stretch>
              <a:fillRect/>
            </a:stretch>
          </p:blipFill>
          <p:spPr>
            <a:xfrm>
              <a:off x="0" y="0"/>
              <a:ext cx="10328575" cy="1452804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16353303" y="9153525"/>
            <a:ext cx="905997" cy="0"/>
          </a:xfrm>
          <a:prstGeom prst="line">
            <a:avLst/>
          </a:prstGeom>
          <a:ln w="76200" cap="flat">
            <a:solidFill>
              <a:srgbClr val="7603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7570040" y="483529"/>
            <a:ext cx="10717960" cy="2436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9"/>
              </a:lnSpc>
            </a:pPr>
            <a:r>
              <a:rPr lang="en-US" sz="3799" spc="37" dirty="0">
                <a:solidFill>
                  <a:srgbClr val="2B2E31"/>
                </a:solidFill>
                <a:latin typeface="Montserrat Classic Bold"/>
              </a:rPr>
              <a:t> </a:t>
            </a:r>
            <a:r>
              <a:rPr lang="ru-RU" sz="3799" spc="37" dirty="0" smtClean="0">
                <a:solidFill>
                  <a:srgbClr val="2B2E31"/>
                </a:solidFill>
                <a:latin typeface="Montserrat Classic Bold"/>
              </a:rPr>
              <a:t>4. </a:t>
            </a:r>
            <a:r>
              <a:rPr lang="en-US" sz="3799" spc="37" dirty="0" smtClean="0">
                <a:solidFill>
                  <a:srgbClr val="2B2E31"/>
                </a:solidFill>
                <a:latin typeface="Montserrat Classic Bold"/>
              </a:rPr>
              <a:t>О </a:t>
            </a:r>
            <a:r>
              <a:rPr lang="en-US" sz="3799" spc="37" dirty="0">
                <a:solidFill>
                  <a:srgbClr val="2B2E31"/>
                </a:solidFill>
                <a:latin typeface="Montserrat Classic Bold"/>
              </a:rPr>
              <a:t>НЕГАТИВНЫХ ПОСЛЕДСТВИЯХ ТАБАКОКУРЕНИЯ, УПОТРЕБЛЕНИЯ АЛКОГОЛЬНЫХ НАПИТКОВ И НАРКОТИЧЕСКИХ ВЕЩЕСТВ</a:t>
            </a:r>
          </a:p>
          <a:p>
            <a:pPr algn="ctr">
              <a:lnSpc>
                <a:spcPts val="3799"/>
              </a:lnSpc>
            </a:pPr>
            <a:endParaRPr lang="en-US" sz="3799" spc="37" dirty="0">
              <a:solidFill>
                <a:srgbClr val="2B2E31"/>
              </a:solidFill>
              <a:latin typeface="Montserrat Classic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429737" y="2588286"/>
            <a:ext cx="8829563" cy="2723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79"/>
              </a:lnSpc>
            </a:pP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Синдром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зависимости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от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наркотических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веществ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>
                <a:solidFill>
                  <a:srgbClr val="2B2E31"/>
                </a:solidFill>
                <a:latin typeface="Montserrat Classic Bold"/>
              </a:rPr>
              <a:t>(</a:t>
            </a:r>
            <a:r>
              <a:rPr lang="en-US" sz="2386" b="1" dirty="0" err="1">
                <a:solidFill>
                  <a:srgbClr val="2B2E31"/>
                </a:solidFill>
                <a:latin typeface="Montserrat Classic Bold"/>
              </a:rPr>
              <a:t>наркомания</a:t>
            </a:r>
            <a:r>
              <a:rPr lang="en-US" sz="2386" dirty="0">
                <a:solidFill>
                  <a:srgbClr val="2B2E31"/>
                </a:solidFill>
                <a:latin typeface="Montserrat Classic Bold"/>
              </a:rPr>
              <a:t>)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-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болезнь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,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вызванная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систематическим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употреблением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наркотиков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и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проявляющаяся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психической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и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физической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зависимостью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от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них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.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Это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тяжелое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заболевание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,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которое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начинается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со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случайного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(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или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под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влиянием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,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давлением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)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приема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наркотика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с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последующим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формированием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зависимости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от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него</a:t>
            </a:r>
            <a:endParaRPr lang="en-US" sz="2386" dirty="0">
              <a:solidFill>
                <a:srgbClr val="2B2E31"/>
              </a:solidFill>
              <a:latin typeface="Montserrat Classic"/>
            </a:endParaRPr>
          </a:p>
        </p:txBody>
      </p:sp>
      <p:sp>
        <p:nvSpPr>
          <p:cNvPr id="7" name="Freeform 7"/>
          <p:cNvSpPr/>
          <p:nvPr/>
        </p:nvSpPr>
        <p:spPr>
          <a:xfrm rot="887923">
            <a:off x="15452649" y="3717292"/>
            <a:ext cx="12804957" cy="13139415"/>
          </a:xfrm>
          <a:custGeom>
            <a:avLst/>
            <a:gdLst/>
            <a:ahLst/>
            <a:cxnLst/>
            <a:rect l="l" t="t" r="r" b="b"/>
            <a:pathLst>
              <a:path w="12804957" h="13139415">
                <a:moveTo>
                  <a:pt x="0" y="0"/>
                </a:moveTo>
                <a:lnTo>
                  <a:pt x="12804957" y="0"/>
                </a:lnTo>
                <a:lnTo>
                  <a:pt x="12804957" y="13139416"/>
                </a:lnTo>
                <a:lnTo>
                  <a:pt x="0" y="13139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9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429737" y="6148818"/>
            <a:ext cx="8829563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79"/>
              </a:lnSpc>
            </a:pP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Синдром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зависимости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от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алкоголя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>
                <a:solidFill>
                  <a:srgbClr val="2B2E31"/>
                </a:solidFill>
                <a:latin typeface="Montserrat Classic Bold"/>
              </a:rPr>
              <a:t>(</a:t>
            </a:r>
            <a:r>
              <a:rPr lang="en-US" sz="2386" b="1" dirty="0" err="1">
                <a:solidFill>
                  <a:srgbClr val="2B2E31"/>
                </a:solidFill>
                <a:latin typeface="Montserrat Classic Bold"/>
              </a:rPr>
              <a:t>алкоголизм</a:t>
            </a:r>
            <a:r>
              <a:rPr lang="en-US" sz="2386" dirty="0">
                <a:solidFill>
                  <a:srgbClr val="2B2E31"/>
                </a:solidFill>
                <a:latin typeface="Montserrat Classic Bold"/>
              </a:rPr>
              <a:t>)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–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хроническая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болезнь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,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развивающаяся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вследствие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длительного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злоупотребления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спиртными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напитками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и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характеризующаяся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психической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и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физической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зависимостью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от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алкоголя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,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приводящая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к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нарушению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психического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и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физического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здоровья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, а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также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к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социальной</a:t>
            </a:r>
            <a:r>
              <a:rPr lang="en-US" sz="2386" dirty="0">
                <a:solidFill>
                  <a:srgbClr val="2B2E31"/>
                </a:solidFill>
                <a:latin typeface="Montserrat Classic"/>
              </a:rPr>
              <a:t> </a:t>
            </a:r>
            <a:r>
              <a:rPr lang="en-US" sz="2386" dirty="0" err="1">
                <a:solidFill>
                  <a:srgbClr val="2B2E31"/>
                </a:solidFill>
                <a:latin typeface="Montserrat Classic"/>
              </a:rPr>
              <a:t>дезадаптации</a:t>
            </a:r>
            <a:endParaRPr lang="en-US" sz="2386" dirty="0">
              <a:solidFill>
                <a:srgbClr val="2B2E31"/>
              </a:solidFill>
              <a:latin typeface="Montserrat Class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B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119259" y="4469777"/>
            <a:ext cx="2464800" cy="2455172"/>
            <a:chOff x="0" y="0"/>
            <a:chExt cx="6502400" cy="6477000"/>
          </a:xfrm>
        </p:grpSpPr>
        <p:sp>
          <p:nvSpPr>
            <p:cNvPr id="3" name="Freeform 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2"/>
              <a:stretch>
                <a:fillRect l="-44978" r="-4258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422963" y="3072385"/>
            <a:ext cx="9269607" cy="3122704"/>
            <a:chOff x="0" y="0"/>
            <a:chExt cx="2047782" cy="6898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47782" cy="689848"/>
            </a:xfrm>
            <a:custGeom>
              <a:avLst/>
              <a:gdLst/>
              <a:ahLst/>
              <a:cxnLst/>
              <a:rect l="l" t="t" r="r" b="b"/>
              <a:pathLst>
                <a:path w="2047782" h="689848">
                  <a:moveTo>
                    <a:pt x="2047782" y="0"/>
                  </a:moveTo>
                  <a:lnTo>
                    <a:pt x="0" y="0"/>
                  </a:lnTo>
                  <a:lnTo>
                    <a:pt x="0" y="501888"/>
                  </a:lnTo>
                  <a:lnTo>
                    <a:pt x="157480" y="501888"/>
                  </a:lnTo>
                  <a:lnTo>
                    <a:pt x="157480" y="689848"/>
                  </a:lnTo>
                  <a:lnTo>
                    <a:pt x="463550" y="501888"/>
                  </a:lnTo>
                  <a:lnTo>
                    <a:pt x="2047782" y="501888"/>
                  </a:lnTo>
                  <a:lnTo>
                    <a:pt x="2047782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64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6440311" y="7640374"/>
            <a:ext cx="2464800" cy="2455172"/>
            <a:chOff x="0" y="0"/>
            <a:chExt cx="6502400" cy="6477000"/>
          </a:xfrm>
        </p:grpSpPr>
        <p:sp>
          <p:nvSpPr>
            <p:cNvPr id="9" name="Freeform 9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24628" r="-24628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8582686" y="5651790"/>
            <a:ext cx="8676614" cy="3443898"/>
            <a:chOff x="0" y="0"/>
            <a:chExt cx="2047782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47782" cy="812800"/>
            </a:xfrm>
            <a:custGeom>
              <a:avLst/>
              <a:gdLst/>
              <a:ahLst/>
              <a:cxnLst/>
              <a:rect l="l" t="t" r="r" b="b"/>
              <a:pathLst>
                <a:path w="2047782" h="812800">
                  <a:moveTo>
                    <a:pt x="2047782" y="0"/>
                  </a:moveTo>
                  <a:lnTo>
                    <a:pt x="0" y="0"/>
                  </a:lnTo>
                  <a:lnTo>
                    <a:pt x="0" y="624840"/>
                  </a:lnTo>
                  <a:lnTo>
                    <a:pt x="157480" y="624840"/>
                  </a:lnTo>
                  <a:lnTo>
                    <a:pt x="157480" y="812800"/>
                  </a:lnTo>
                  <a:lnTo>
                    <a:pt x="463550" y="624840"/>
                  </a:lnTo>
                  <a:lnTo>
                    <a:pt x="2047782" y="624840"/>
                  </a:lnTo>
                  <a:lnTo>
                    <a:pt x="2047782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64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887923">
            <a:off x="-2683214" y="7543802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887923">
            <a:off x="12076940" y="-3354783"/>
            <a:ext cx="7032580" cy="7216267"/>
          </a:xfrm>
          <a:custGeom>
            <a:avLst/>
            <a:gdLst/>
            <a:ahLst/>
            <a:cxnLst/>
            <a:rect l="l" t="t" r="r" b="b"/>
            <a:pathLst>
              <a:path w="7032580" h="7216267">
                <a:moveTo>
                  <a:pt x="0" y="0"/>
                </a:moveTo>
                <a:lnTo>
                  <a:pt x="7032580" y="0"/>
                </a:lnTo>
                <a:lnTo>
                  <a:pt x="7032580" y="7216267"/>
                </a:lnTo>
                <a:lnTo>
                  <a:pt x="0" y="72162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-224419" y="-1349021"/>
            <a:ext cx="2094695" cy="2377721"/>
            <a:chOff x="0" y="0"/>
            <a:chExt cx="551689" cy="62623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51689" cy="626231"/>
            </a:xfrm>
            <a:custGeom>
              <a:avLst/>
              <a:gdLst/>
              <a:ahLst/>
              <a:cxnLst/>
              <a:rect l="l" t="t" r="r" b="b"/>
              <a:pathLst>
                <a:path w="551689" h="626231">
                  <a:moveTo>
                    <a:pt x="0" y="0"/>
                  </a:moveTo>
                  <a:lnTo>
                    <a:pt x="551689" y="0"/>
                  </a:lnTo>
                  <a:lnTo>
                    <a:pt x="551689" y="626231"/>
                  </a:lnTo>
                  <a:lnTo>
                    <a:pt x="0" y="626231"/>
                  </a:ln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333169" y="8069439"/>
            <a:ext cx="2094695" cy="2377721"/>
            <a:chOff x="0" y="0"/>
            <a:chExt cx="551689" cy="62623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51689" cy="626231"/>
            </a:xfrm>
            <a:custGeom>
              <a:avLst/>
              <a:gdLst/>
              <a:ahLst/>
              <a:cxnLst/>
              <a:rect l="l" t="t" r="r" b="b"/>
              <a:pathLst>
                <a:path w="551689" h="626231">
                  <a:moveTo>
                    <a:pt x="0" y="0"/>
                  </a:moveTo>
                  <a:lnTo>
                    <a:pt x="551689" y="0"/>
                  </a:lnTo>
                  <a:lnTo>
                    <a:pt x="551689" y="626231"/>
                  </a:lnTo>
                  <a:lnTo>
                    <a:pt x="0" y="626231"/>
                  </a:lnTo>
                  <a:close/>
                </a:path>
              </a:pathLst>
            </a:custGeom>
            <a:solidFill>
              <a:srgbClr val="50241D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5784513" y="3275606"/>
            <a:ext cx="8908057" cy="1754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12"/>
              </a:lnSpc>
            </a:pPr>
            <a:r>
              <a:rPr lang="en-US" sz="1937">
                <a:solidFill>
                  <a:srgbClr val="100F0D"/>
                </a:solidFill>
                <a:latin typeface="Montserrat Light Bold"/>
              </a:rPr>
              <a:t>Причиной употребления наркотиков и алкоголя может быть бунтарство, которое является формой протеста против тех ценностей, которые исповедует общество и семья, особенно, если учесть молодой возраст людей, подверженных этой пагубной страсти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686327" y="6014716"/>
            <a:ext cx="8469331" cy="2342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2"/>
              </a:lnSpc>
            </a:pPr>
            <a:r>
              <a:rPr lang="en-US" sz="1894">
                <a:solidFill>
                  <a:srgbClr val="100F0D"/>
                </a:solidFill>
                <a:latin typeface="Poppins Bold"/>
              </a:rPr>
              <a:t> ●недостаток любви и внимания со стороны близких людей;</a:t>
            </a:r>
          </a:p>
          <a:p>
            <a:pPr algn="just">
              <a:lnSpc>
                <a:spcPts val="2652"/>
              </a:lnSpc>
            </a:pPr>
            <a:r>
              <a:rPr lang="en-US" sz="1894">
                <a:solidFill>
                  <a:srgbClr val="100F0D"/>
                </a:solidFill>
                <a:latin typeface="Poppins Bold"/>
              </a:rPr>
              <a:t> ●эксперимент над своим сознанием (этой мотивацией обычно пользуется интеллектуальная молодежь, они довольно образованы, изучают специфическую, психоделическую литературу, принимают все доступные им меры, чтобы не перешагнуть грань зависимости)</a:t>
            </a:r>
          </a:p>
          <a:p>
            <a:pPr algn="just">
              <a:lnSpc>
                <a:spcPts val="2652"/>
              </a:lnSpc>
            </a:pPr>
            <a:endParaRPr lang="en-US" sz="1894">
              <a:solidFill>
                <a:srgbClr val="100F0D"/>
              </a:solidFill>
              <a:latin typeface="Poppins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28600" y="55377"/>
            <a:ext cx="19039851" cy="39486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28"/>
              </a:lnSpc>
            </a:pPr>
            <a:r>
              <a:rPr lang="en-US" sz="5600" spc="548" dirty="0">
                <a:solidFill>
                  <a:srgbClr val="231F20"/>
                </a:solidFill>
                <a:latin typeface="Poppins Bold"/>
              </a:rPr>
              <a:t> КАКОВЫ ОСНОВНЫЕ ПРИЧИНЫ ВОЗНИКНОВЕНИЯ НАРКОМАНИИ, АЛКОГОЛИЗМА?</a:t>
            </a:r>
          </a:p>
          <a:p>
            <a:pPr marL="0" lvl="0" indent="0">
              <a:lnSpc>
                <a:spcPts val="7728"/>
              </a:lnSpc>
              <a:spcBef>
                <a:spcPct val="0"/>
              </a:spcBef>
            </a:pPr>
            <a:endParaRPr lang="en-US" sz="5600" spc="548" dirty="0">
              <a:solidFill>
                <a:srgbClr val="231F20"/>
              </a:solidFill>
              <a:latin typeface="Poppi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B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863">
            <a:off x="-5176181" y="7370541"/>
            <a:ext cx="24025420" cy="10309089"/>
          </a:xfrm>
          <a:custGeom>
            <a:avLst/>
            <a:gdLst/>
            <a:ahLst/>
            <a:cxnLst/>
            <a:rect l="l" t="t" r="r" b="b"/>
            <a:pathLst>
              <a:path w="24025420" h="10309089">
                <a:moveTo>
                  <a:pt x="0" y="0"/>
                </a:moveTo>
                <a:lnTo>
                  <a:pt x="24025420" y="0"/>
                </a:lnTo>
                <a:lnTo>
                  <a:pt x="24025420" y="10309089"/>
                </a:lnTo>
                <a:lnTo>
                  <a:pt x="0" y="10309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33821" y="6530051"/>
            <a:ext cx="4673874" cy="1761971"/>
          </a:xfrm>
          <a:custGeom>
            <a:avLst/>
            <a:gdLst/>
            <a:ahLst/>
            <a:cxnLst/>
            <a:rect l="l" t="t" r="r" b="b"/>
            <a:pathLst>
              <a:path w="4673874" h="1761971">
                <a:moveTo>
                  <a:pt x="0" y="0"/>
                </a:moveTo>
                <a:lnTo>
                  <a:pt x="4673874" y="0"/>
                </a:lnTo>
                <a:lnTo>
                  <a:pt x="4673874" y="1761971"/>
                </a:lnTo>
                <a:lnTo>
                  <a:pt x="0" y="17619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7862" t="-86495" r="-128114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2562377" y="2915029"/>
            <a:ext cx="4645318" cy="4616286"/>
            <a:chOff x="0" y="0"/>
            <a:chExt cx="1279723" cy="1271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79723" cy="1271725"/>
            </a:xfrm>
            <a:custGeom>
              <a:avLst/>
              <a:gdLst/>
              <a:ahLst/>
              <a:cxnLst/>
              <a:rect l="l" t="t" r="r" b="b"/>
              <a:pathLst>
                <a:path w="1279723" h="1271725">
                  <a:moveTo>
                    <a:pt x="0" y="0"/>
                  </a:moveTo>
                  <a:lnTo>
                    <a:pt x="1279723" y="0"/>
                  </a:lnTo>
                  <a:lnTo>
                    <a:pt x="1279723" y="1271725"/>
                  </a:lnTo>
                  <a:lnTo>
                    <a:pt x="0" y="1271725"/>
                  </a:lnTo>
                  <a:close/>
                </a:path>
              </a:pathLst>
            </a:custGeom>
            <a:solidFill>
              <a:srgbClr val="50241D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7135374" y="6770607"/>
            <a:ext cx="4645318" cy="1521415"/>
          </a:xfrm>
          <a:custGeom>
            <a:avLst/>
            <a:gdLst/>
            <a:ahLst/>
            <a:cxnLst/>
            <a:rect l="l" t="t" r="r" b="b"/>
            <a:pathLst>
              <a:path w="4645318" h="1521415">
                <a:moveTo>
                  <a:pt x="0" y="0"/>
                </a:moveTo>
                <a:lnTo>
                  <a:pt x="4645318" y="0"/>
                </a:lnTo>
                <a:lnTo>
                  <a:pt x="4645318" y="1521415"/>
                </a:lnTo>
                <a:lnTo>
                  <a:pt x="0" y="15214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0201" t="-86495" r="-99065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7135374" y="2915029"/>
            <a:ext cx="4645318" cy="4616286"/>
            <a:chOff x="0" y="0"/>
            <a:chExt cx="1279723" cy="1271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79723" cy="1271725"/>
            </a:xfrm>
            <a:custGeom>
              <a:avLst/>
              <a:gdLst/>
              <a:ahLst/>
              <a:cxnLst/>
              <a:rect l="l" t="t" r="r" b="b"/>
              <a:pathLst>
                <a:path w="1279723" h="1271725">
                  <a:moveTo>
                    <a:pt x="0" y="0"/>
                  </a:moveTo>
                  <a:lnTo>
                    <a:pt x="1279723" y="0"/>
                  </a:lnTo>
                  <a:lnTo>
                    <a:pt x="1279723" y="1271725"/>
                  </a:lnTo>
                  <a:lnTo>
                    <a:pt x="0" y="1271725"/>
                  </a:lnTo>
                  <a:close/>
                </a:path>
              </a:pathLst>
            </a:custGeom>
            <a:solidFill>
              <a:srgbClr val="50241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707916" y="6770607"/>
            <a:ext cx="4645318" cy="1521415"/>
          </a:xfrm>
          <a:custGeom>
            <a:avLst/>
            <a:gdLst/>
            <a:ahLst/>
            <a:cxnLst/>
            <a:rect l="l" t="t" r="r" b="b"/>
            <a:pathLst>
              <a:path w="4645318" h="1521415">
                <a:moveTo>
                  <a:pt x="0" y="0"/>
                </a:moveTo>
                <a:lnTo>
                  <a:pt x="4645318" y="0"/>
                </a:lnTo>
                <a:lnTo>
                  <a:pt x="4645318" y="1521415"/>
                </a:lnTo>
                <a:lnTo>
                  <a:pt x="0" y="15214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0201" t="-86495" r="-99065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707916" y="2915029"/>
            <a:ext cx="4645318" cy="4616286"/>
            <a:chOff x="0" y="0"/>
            <a:chExt cx="1279723" cy="127172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79723" cy="1271725"/>
            </a:xfrm>
            <a:custGeom>
              <a:avLst/>
              <a:gdLst/>
              <a:ahLst/>
              <a:cxnLst/>
              <a:rect l="l" t="t" r="r" b="b"/>
              <a:pathLst>
                <a:path w="1279723" h="1271725">
                  <a:moveTo>
                    <a:pt x="0" y="0"/>
                  </a:moveTo>
                  <a:lnTo>
                    <a:pt x="1279723" y="0"/>
                  </a:lnTo>
                  <a:lnTo>
                    <a:pt x="1279723" y="1271725"/>
                  </a:lnTo>
                  <a:lnTo>
                    <a:pt x="0" y="1271725"/>
                  </a:lnTo>
                  <a:close/>
                </a:path>
              </a:pathLst>
            </a:custGeom>
            <a:solidFill>
              <a:srgbClr val="50241D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873436" y="1757890"/>
            <a:ext cx="2314277" cy="231427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0241D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292513" y="1757890"/>
            <a:ext cx="2314277" cy="2314277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0241D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729423" y="1757890"/>
            <a:ext cx="2314277" cy="2314277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0241D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3277662" y="1757890"/>
            <a:ext cx="1505825" cy="1505825"/>
          </a:xfrm>
          <a:custGeom>
            <a:avLst/>
            <a:gdLst/>
            <a:ahLst/>
            <a:cxnLst/>
            <a:rect l="l" t="t" r="r" b="b"/>
            <a:pathLst>
              <a:path w="1505825" h="1505825">
                <a:moveTo>
                  <a:pt x="0" y="0"/>
                </a:moveTo>
                <a:lnTo>
                  <a:pt x="1505825" y="0"/>
                </a:lnTo>
                <a:lnTo>
                  <a:pt x="1505825" y="1505825"/>
                </a:lnTo>
                <a:lnTo>
                  <a:pt x="0" y="15058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8704940" y="1774747"/>
            <a:ext cx="1488968" cy="1488968"/>
          </a:xfrm>
          <a:custGeom>
            <a:avLst/>
            <a:gdLst/>
            <a:ahLst/>
            <a:cxnLst/>
            <a:rect l="l" t="t" r="r" b="b"/>
            <a:pathLst>
              <a:path w="1488968" h="1488968">
                <a:moveTo>
                  <a:pt x="0" y="0"/>
                </a:moveTo>
                <a:lnTo>
                  <a:pt x="1488968" y="0"/>
                </a:lnTo>
                <a:lnTo>
                  <a:pt x="1488968" y="1488968"/>
                </a:lnTo>
                <a:lnTo>
                  <a:pt x="0" y="14889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50000"/>
                      </a14:imgEffect>
                      <a14:imgEffect>
                        <a14:brightnessContrast bright="-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133367" y="1809277"/>
            <a:ext cx="1454437" cy="1454437"/>
          </a:xfrm>
          <a:custGeom>
            <a:avLst/>
            <a:gdLst/>
            <a:ahLst/>
            <a:cxnLst/>
            <a:rect l="l" t="t" r="r" b="b"/>
            <a:pathLst>
              <a:path w="1454437" h="1454437">
                <a:moveTo>
                  <a:pt x="0" y="0"/>
                </a:moveTo>
                <a:lnTo>
                  <a:pt x="1454437" y="0"/>
                </a:lnTo>
                <a:lnTo>
                  <a:pt x="1454437" y="1454438"/>
                </a:lnTo>
                <a:lnTo>
                  <a:pt x="0" y="14544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82308" y="379031"/>
            <a:ext cx="18569949" cy="1668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4"/>
              </a:lnSpc>
            </a:pPr>
            <a:r>
              <a:rPr lang="en-US" sz="4865" spc="476">
                <a:solidFill>
                  <a:srgbClr val="231F20"/>
                </a:solidFill>
                <a:latin typeface="Oswald Bold"/>
              </a:rPr>
              <a:t> КАКОВЫ ПОСЛЕДСТВИЯ НАРКОМАНИИ И АЛКОГОЛИЗМА?</a:t>
            </a:r>
          </a:p>
          <a:p>
            <a:pPr marL="0" lvl="0" indent="0" algn="just">
              <a:lnSpc>
                <a:spcPts val="6714"/>
              </a:lnSpc>
              <a:spcBef>
                <a:spcPct val="0"/>
              </a:spcBef>
            </a:pPr>
            <a:endParaRPr lang="en-US" sz="4865" spc="476">
              <a:solidFill>
                <a:srgbClr val="231F20"/>
              </a:solidFill>
              <a:latin typeface="Oswald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889239" y="3538215"/>
            <a:ext cx="4282672" cy="3341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4"/>
              </a:lnSpc>
            </a:pPr>
            <a:r>
              <a:rPr lang="en-US" sz="1959" spc="192">
                <a:solidFill>
                  <a:srgbClr val="FFFBFB"/>
                </a:solidFill>
                <a:latin typeface="DM Sans"/>
              </a:rPr>
              <a:t>Употребление алкоголя/наркотиков ради употребления: постепенно наркотик/алкоголь становится необходим не только для того, чтобы испытать «кайф», но, и чтобы просто комфортно себя чувствовать, формируется психическая зависимость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240008" y="3261729"/>
            <a:ext cx="4418833" cy="3884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21"/>
              </a:lnSpc>
            </a:pPr>
            <a:r>
              <a:rPr lang="en-US" sz="2044" spc="200">
                <a:solidFill>
                  <a:srgbClr val="FFFBFB"/>
                </a:solidFill>
                <a:latin typeface="DM Sans"/>
              </a:rPr>
              <a:t>    Постоянная потребность в наркотиках, алкоголе;</a:t>
            </a:r>
          </a:p>
          <a:p>
            <a:pPr algn="just">
              <a:lnSpc>
                <a:spcPts val="2821"/>
              </a:lnSpc>
            </a:pPr>
            <a:r>
              <a:rPr lang="en-US" sz="2044" spc="200">
                <a:solidFill>
                  <a:srgbClr val="FFFBFB"/>
                </a:solidFill>
                <a:latin typeface="DM Sans"/>
              </a:rPr>
              <a:t>     Использование самых крайних мер в поисках дозы наркотика, алкоголя;</a:t>
            </a:r>
          </a:p>
          <a:p>
            <a:pPr algn="just">
              <a:lnSpc>
                <a:spcPts val="2821"/>
              </a:lnSpc>
            </a:pPr>
            <a:r>
              <a:rPr lang="en-US" sz="2044" spc="200">
                <a:solidFill>
                  <a:srgbClr val="FFFBFB"/>
                </a:solidFill>
                <a:latin typeface="DM Sans"/>
              </a:rPr>
              <a:t>Проблемы со здоровьем (похмелье, ломка, неприятные ощущения после употребления, инфекционные заболевания)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731011" y="3235140"/>
            <a:ext cx="4279494" cy="4139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73"/>
              </a:lnSpc>
            </a:pPr>
            <a:r>
              <a:rPr lang="en-US" sz="1864" spc="182">
                <a:solidFill>
                  <a:srgbClr val="FFFBFB"/>
                </a:solidFill>
                <a:latin typeface="DM Sans"/>
              </a:rPr>
              <a:t>Заболевания печени  гепатиты В, С, цирроз.</a:t>
            </a:r>
          </a:p>
          <a:p>
            <a:pPr algn="just">
              <a:lnSpc>
                <a:spcPts val="2573"/>
              </a:lnSpc>
            </a:pPr>
            <a:r>
              <a:rPr lang="en-US" sz="1864" spc="182">
                <a:solidFill>
                  <a:srgbClr val="FFFBFB"/>
                </a:solidFill>
                <a:latin typeface="DM Sans"/>
              </a:rPr>
              <a:t>Повышенный риск заражения ВИЧ-инфекцией. В период «ломки» и непреодолимого влечения к наркотику все мысли и действия человека направлены на немедленное получение дозы в любых условиях, в любом шприце и любой иглой – отсюда опасность заражения ВИЧ-инфекцией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B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71177" y="1088536"/>
            <a:ext cx="5527758" cy="8861040"/>
            <a:chOff x="0" y="0"/>
            <a:chExt cx="7370344" cy="1285984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0886" r="30886"/>
            <a:stretch>
              <a:fillRect/>
            </a:stretch>
          </p:blipFill>
          <p:spPr>
            <a:xfrm>
              <a:off x="0" y="0"/>
              <a:ext cx="7370344" cy="12859842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-293986" y="9258300"/>
            <a:ext cx="8507337" cy="0"/>
          </a:xfrm>
          <a:prstGeom prst="line">
            <a:avLst/>
          </a:prstGeom>
          <a:ln w="38100" cap="flat">
            <a:solidFill>
              <a:srgbClr val="F4EAD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58478" y="9258300"/>
            <a:ext cx="8507337" cy="0"/>
          </a:xfrm>
          <a:prstGeom prst="line">
            <a:avLst/>
          </a:prstGeom>
          <a:ln w="38100" cap="flat">
            <a:solidFill>
              <a:srgbClr val="661414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-293986" y="-804768"/>
            <a:ext cx="2645371" cy="264537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76030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410658" y="38052"/>
            <a:ext cx="15496341" cy="2205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Poppins Bold"/>
              </a:rPr>
              <a:t>Почему</a:t>
            </a:r>
            <a:r>
              <a:rPr lang="en-US" sz="7200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Poppins Bold"/>
              </a:rPr>
              <a:t>так</a:t>
            </a:r>
            <a:r>
              <a:rPr lang="en-US" sz="7200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Poppins Bold"/>
              </a:rPr>
              <a:t>трудно</a:t>
            </a:r>
            <a:r>
              <a:rPr lang="en-US" sz="7200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Poppins Bold"/>
              </a:rPr>
              <a:t>бросить</a:t>
            </a:r>
            <a:r>
              <a:rPr lang="en-US" sz="7200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Poppins Bold"/>
              </a:rPr>
              <a:t>курить</a:t>
            </a:r>
            <a:r>
              <a:rPr lang="en-US" sz="7200" dirty="0">
                <a:solidFill>
                  <a:srgbClr val="000000"/>
                </a:solidFill>
                <a:latin typeface="Poppins Bold"/>
              </a:rPr>
              <a:t>?</a:t>
            </a:r>
          </a:p>
          <a:p>
            <a:pPr>
              <a:lnSpc>
                <a:spcPts val="8640"/>
              </a:lnSpc>
            </a:pPr>
            <a:endParaRPr lang="en-US" sz="7200" dirty="0">
              <a:solidFill>
                <a:srgbClr val="000000"/>
              </a:solidFill>
              <a:latin typeface="Poppi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78523" y="2896059"/>
            <a:ext cx="11013681" cy="5510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4"/>
              </a:lnSpc>
            </a:pPr>
            <a:r>
              <a:rPr lang="en-US" sz="3964">
                <a:solidFill>
                  <a:srgbClr val="010101"/>
                </a:solidFill>
                <a:latin typeface="Poppins"/>
              </a:rPr>
              <a:t>Никотиновая зависимость затрагивает все сферы человеческого организма: психологическую, эмоциональную и физическую. По силе привязанности врачи сравнивают ее с алкогольной и наркотической зависимостью. При отказе от курения возникает «синдром отмены». Купирование этих проявлений и является самой сложной задачей. Лечение требует длительного, комплексного и профессионального подхода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B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0550" y="-2560915"/>
            <a:ext cx="19725023" cy="3086100"/>
            <a:chOff x="0" y="0"/>
            <a:chExt cx="519506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95068" cy="812800"/>
            </a:xfrm>
            <a:custGeom>
              <a:avLst/>
              <a:gdLst/>
              <a:ahLst/>
              <a:cxnLst/>
              <a:rect l="l" t="t" r="r" b="b"/>
              <a:pathLst>
                <a:path w="5195068" h="812800">
                  <a:moveTo>
                    <a:pt x="0" y="0"/>
                  </a:moveTo>
                  <a:lnTo>
                    <a:pt x="5195068" y="0"/>
                  </a:lnTo>
                  <a:lnTo>
                    <a:pt x="519506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0241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57407" y="2338860"/>
            <a:ext cx="17373185" cy="5609280"/>
          </a:xfrm>
          <a:custGeom>
            <a:avLst/>
            <a:gdLst/>
            <a:ahLst/>
            <a:cxnLst/>
            <a:rect l="l" t="t" r="r" b="b"/>
            <a:pathLst>
              <a:path w="17373185" h="5609280">
                <a:moveTo>
                  <a:pt x="0" y="0"/>
                </a:moveTo>
                <a:lnTo>
                  <a:pt x="17373186" y="0"/>
                </a:lnTo>
                <a:lnTo>
                  <a:pt x="17373186" y="5609280"/>
                </a:lnTo>
                <a:lnTo>
                  <a:pt x="0" y="56092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878426" y="2551478"/>
            <a:ext cx="9409574" cy="5970542"/>
          </a:xfrm>
          <a:custGeom>
            <a:avLst/>
            <a:gdLst/>
            <a:ahLst/>
            <a:cxnLst/>
            <a:rect l="l" t="t" r="r" b="b"/>
            <a:pathLst>
              <a:path w="9409574" h="5970542">
                <a:moveTo>
                  <a:pt x="0" y="0"/>
                </a:moveTo>
                <a:lnTo>
                  <a:pt x="9409574" y="0"/>
                </a:lnTo>
                <a:lnTo>
                  <a:pt x="9409574" y="5970542"/>
                </a:lnTo>
                <a:lnTo>
                  <a:pt x="0" y="5970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90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53730" y="514342"/>
            <a:ext cx="17427146" cy="2419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spc="-180" dirty="0">
                <a:solidFill>
                  <a:srgbClr val="36211B"/>
                </a:solidFill>
                <a:latin typeface="Poppins Bold" charset="0"/>
                <a:cs typeface="Poppins Bold" charset="0"/>
              </a:rPr>
              <a:t> </a:t>
            </a:r>
            <a:r>
              <a:rPr lang="ru-RU" sz="4500" spc="-180" dirty="0" smtClean="0">
                <a:solidFill>
                  <a:srgbClr val="36211B"/>
                </a:solidFill>
                <a:latin typeface="Poppins Bold" charset="0"/>
                <a:cs typeface="Poppins Bold" charset="0"/>
              </a:rPr>
              <a:t>5. </a:t>
            </a:r>
            <a:r>
              <a:rPr lang="en-US" sz="4500" spc="-180" dirty="0" smtClean="0">
                <a:solidFill>
                  <a:srgbClr val="36211B"/>
                </a:solidFill>
                <a:latin typeface="Poppins Bold" charset="0"/>
                <a:cs typeface="Poppins Bold" charset="0"/>
              </a:rPr>
              <a:t>О </a:t>
            </a:r>
            <a:r>
              <a:rPr lang="en-US" sz="4500" spc="-180" dirty="0">
                <a:solidFill>
                  <a:srgbClr val="36211B"/>
                </a:solidFill>
                <a:latin typeface="Poppins Bold" charset="0"/>
                <a:cs typeface="Poppins Bold" charset="0"/>
              </a:rPr>
              <a:t>СОСТОЯНИИ ЗАКОННОСТИ И ПРАВОПОРЯДКА НА ТЕРРИТОРИИ КЛИМОВИЧСКОГО РАЙОНА В ПЕРВОМ ПОЛУГОДИИ 2023 ГОДА</a:t>
            </a:r>
          </a:p>
          <a:p>
            <a:pPr algn="ctr">
              <a:lnSpc>
                <a:spcPts val="6300"/>
              </a:lnSpc>
            </a:pPr>
            <a:endParaRPr lang="en-US" sz="4500" spc="-180" dirty="0">
              <a:solidFill>
                <a:srgbClr val="36211B"/>
              </a:solidFill>
              <a:latin typeface="Poppins Bold Itali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5160864" y="8843010"/>
            <a:ext cx="2098436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 Thin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7407" y="2376960"/>
            <a:ext cx="8113951" cy="6682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4"/>
              </a:lnSpc>
            </a:pPr>
            <a:r>
              <a:rPr lang="en-US" sz="3964" dirty="0">
                <a:solidFill>
                  <a:srgbClr val="010101"/>
                </a:solidFill>
                <a:latin typeface="Poppins"/>
              </a:rPr>
              <a:t> </a:t>
            </a:r>
            <a:r>
              <a:rPr lang="en-US" sz="3964" dirty="0" err="1">
                <a:solidFill>
                  <a:srgbClr val="010101"/>
                </a:solidFill>
                <a:latin typeface="Poor Richard" pitchFamily="18" charset="0"/>
              </a:rPr>
              <a:t>Состояние</a:t>
            </a:r>
            <a:r>
              <a:rPr lang="en-US" sz="3964" dirty="0">
                <a:solidFill>
                  <a:srgbClr val="010101"/>
                </a:solidFill>
                <a:latin typeface="Poor Richard" pitchFamily="18" charset="0"/>
              </a:rPr>
              <a:t> </a:t>
            </a:r>
            <a:r>
              <a:rPr lang="en-US" sz="3964" dirty="0" err="1">
                <a:solidFill>
                  <a:srgbClr val="010101"/>
                </a:solidFill>
                <a:latin typeface="Poor Richard" pitchFamily="18" charset="0"/>
              </a:rPr>
              <a:t>преступности</a:t>
            </a:r>
            <a:r>
              <a:rPr lang="en-US" sz="3964" dirty="0">
                <a:solidFill>
                  <a:srgbClr val="010101"/>
                </a:solidFill>
                <a:latin typeface="Poor Richard" pitchFamily="18" charset="0"/>
              </a:rPr>
              <a:t>, </a:t>
            </a:r>
            <a:r>
              <a:rPr lang="en-US" sz="3964" dirty="0" err="1">
                <a:solidFill>
                  <a:srgbClr val="010101"/>
                </a:solidFill>
                <a:latin typeface="Poor Richard" pitchFamily="18" charset="0"/>
              </a:rPr>
              <a:t>профилактика</a:t>
            </a:r>
            <a:r>
              <a:rPr lang="en-US" sz="3964" dirty="0">
                <a:solidFill>
                  <a:srgbClr val="010101"/>
                </a:solidFill>
                <a:latin typeface="Poor Richard" pitchFamily="18" charset="0"/>
              </a:rPr>
              <a:t> </a:t>
            </a:r>
            <a:r>
              <a:rPr lang="en-US" sz="3964" dirty="0" err="1">
                <a:solidFill>
                  <a:srgbClr val="010101"/>
                </a:solidFill>
                <a:latin typeface="Poor Richard" pitchFamily="18" charset="0"/>
              </a:rPr>
              <a:t>правонарушений</a:t>
            </a:r>
            <a:r>
              <a:rPr lang="en-US" sz="3964" dirty="0">
                <a:solidFill>
                  <a:srgbClr val="010101"/>
                </a:solidFill>
                <a:latin typeface="Poor Richard" pitchFamily="18" charset="0"/>
              </a:rPr>
              <a:t> и </a:t>
            </a:r>
            <a:r>
              <a:rPr lang="en-US" sz="3964" dirty="0" err="1">
                <a:solidFill>
                  <a:srgbClr val="010101"/>
                </a:solidFill>
                <a:latin typeface="Poor Richard" pitchFamily="18" charset="0"/>
              </a:rPr>
              <a:t>преступлений</a:t>
            </a:r>
            <a:endParaRPr lang="en-US" sz="3964" dirty="0">
              <a:solidFill>
                <a:srgbClr val="010101"/>
              </a:solidFill>
              <a:latin typeface="Poor Richard" pitchFamily="18" charset="0"/>
            </a:endParaRPr>
          </a:p>
          <a:p>
            <a:pPr algn="just">
              <a:lnSpc>
                <a:spcPts val="3964"/>
              </a:lnSpc>
            </a:pPr>
            <a:r>
              <a:rPr lang="en-US" sz="3964" dirty="0">
                <a:solidFill>
                  <a:srgbClr val="010101"/>
                </a:solidFill>
                <a:latin typeface="Poor Richard" pitchFamily="18" charset="0"/>
              </a:rPr>
              <a:t> В </a:t>
            </a:r>
            <a:r>
              <a:rPr lang="en-US" sz="3964" dirty="0" err="1">
                <a:solidFill>
                  <a:srgbClr val="010101"/>
                </a:solidFill>
                <a:latin typeface="Poor Richard" pitchFamily="18" charset="0"/>
              </a:rPr>
              <a:t>первом</a:t>
            </a:r>
            <a:r>
              <a:rPr lang="en-US" sz="3964" dirty="0">
                <a:solidFill>
                  <a:srgbClr val="010101"/>
                </a:solidFill>
                <a:latin typeface="Poor Richard" pitchFamily="18" charset="0"/>
              </a:rPr>
              <a:t> </a:t>
            </a:r>
            <a:r>
              <a:rPr lang="en-US" sz="3964" dirty="0" err="1">
                <a:solidFill>
                  <a:srgbClr val="010101"/>
                </a:solidFill>
                <a:latin typeface="Poor Richard" pitchFamily="18" charset="0"/>
              </a:rPr>
              <a:t>полугодии</a:t>
            </a:r>
            <a:r>
              <a:rPr lang="en-US" sz="3964" dirty="0">
                <a:solidFill>
                  <a:srgbClr val="010101"/>
                </a:solidFill>
                <a:latin typeface="Poor Richard" pitchFamily="18" charset="0"/>
              </a:rPr>
              <a:t> 2023 </a:t>
            </a:r>
            <a:r>
              <a:rPr lang="en-US" sz="3964" dirty="0" err="1">
                <a:solidFill>
                  <a:srgbClr val="010101"/>
                </a:solidFill>
                <a:latin typeface="Poor Richard" pitchFamily="18" charset="0"/>
              </a:rPr>
              <a:t>года</a:t>
            </a:r>
            <a:r>
              <a:rPr lang="en-US" sz="3964" dirty="0">
                <a:solidFill>
                  <a:srgbClr val="010101"/>
                </a:solidFill>
                <a:latin typeface="Poor Richard" pitchFamily="18" charset="0"/>
              </a:rPr>
              <a:t> в </a:t>
            </a:r>
            <a:r>
              <a:rPr lang="en-US" sz="3964" dirty="0" err="1">
                <a:solidFill>
                  <a:srgbClr val="010101"/>
                </a:solidFill>
                <a:latin typeface="Poor Richard" pitchFamily="18" charset="0"/>
              </a:rPr>
              <a:t>сравнении</a:t>
            </a:r>
            <a:r>
              <a:rPr lang="en-US" sz="3964" dirty="0">
                <a:solidFill>
                  <a:srgbClr val="010101"/>
                </a:solidFill>
                <a:latin typeface="Poor Richard" pitchFamily="18" charset="0"/>
              </a:rPr>
              <a:t> с </a:t>
            </a:r>
            <a:r>
              <a:rPr lang="en-US" sz="3964" dirty="0" err="1">
                <a:solidFill>
                  <a:srgbClr val="010101"/>
                </a:solidFill>
                <a:latin typeface="Poor Richard" pitchFamily="18" charset="0"/>
              </a:rPr>
              <a:t>аналогичным</a:t>
            </a:r>
            <a:r>
              <a:rPr lang="en-US" sz="3964" dirty="0">
                <a:solidFill>
                  <a:srgbClr val="010101"/>
                </a:solidFill>
                <a:latin typeface="Poor Richard" pitchFamily="18" charset="0"/>
              </a:rPr>
              <a:t> </a:t>
            </a:r>
            <a:r>
              <a:rPr lang="en-US" sz="3964" dirty="0" err="1">
                <a:solidFill>
                  <a:srgbClr val="010101"/>
                </a:solidFill>
                <a:latin typeface="Poor Richard" pitchFamily="18" charset="0"/>
              </a:rPr>
              <a:t>периодом</a:t>
            </a:r>
            <a:r>
              <a:rPr lang="en-US" sz="3964" dirty="0">
                <a:solidFill>
                  <a:srgbClr val="010101"/>
                </a:solidFill>
                <a:latin typeface="Poor Richard" pitchFamily="18" charset="0"/>
              </a:rPr>
              <a:t> 2022 </a:t>
            </a:r>
            <a:r>
              <a:rPr lang="en-US" sz="3964" dirty="0" err="1">
                <a:solidFill>
                  <a:srgbClr val="010101"/>
                </a:solidFill>
                <a:latin typeface="Poor Richard" pitchFamily="18" charset="0"/>
              </a:rPr>
              <a:t>года</a:t>
            </a:r>
            <a:r>
              <a:rPr lang="en-US" sz="3964" dirty="0">
                <a:solidFill>
                  <a:srgbClr val="010101"/>
                </a:solidFill>
                <a:latin typeface="Poor Richard" pitchFamily="18" charset="0"/>
              </a:rPr>
              <a:t> </a:t>
            </a:r>
            <a:r>
              <a:rPr lang="en-US" sz="3964" dirty="0" err="1">
                <a:solidFill>
                  <a:srgbClr val="010101"/>
                </a:solidFill>
                <a:latin typeface="Poor Richard" pitchFamily="18" charset="0"/>
              </a:rPr>
              <a:t>на</a:t>
            </a:r>
            <a:r>
              <a:rPr lang="en-US" sz="3964" dirty="0">
                <a:solidFill>
                  <a:srgbClr val="010101"/>
                </a:solidFill>
                <a:latin typeface="Poor Richard" pitchFamily="18" charset="0"/>
              </a:rPr>
              <a:t> </a:t>
            </a:r>
            <a:r>
              <a:rPr lang="en-US" sz="3964" dirty="0" err="1">
                <a:solidFill>
                  <a:srgbClr val="010101"/>
                </a:solidFill>
                <a:latin typeface="Poor Richard" pitchFamily="18" charset="0"/>
              </a:rPr>
              <a:t>территории</a:t>
            </a:r>
            <a:r>
              <a:rPr lang="en-US" sz="3964" dirty="0">
                <a:solidFill>
                  <a:srgbClr val="010101"/>
                </a:solidFill>
                <a:latin typeface="Poor Richard" pitchFamily="18" charset="0"/>
              </a:rPr>
              <a:t> Климовичского </a:t>
            </a:r>
            <a:r>
              <a:rPr lang="en-US" sz="3964" dirty="0" err="1">
                <a:solidFill>
                  <a:srgbClr val="010101"/>
                </a:solidFill>
                <a:latin typeface="Poor Richard" pitchFamily="18" charset="0"/>
              </a:rPr>
              <a:t>района</a:t>
            </a:r>
            <a:r>
              <a:rPr lang="en-US" sz="3964" dirty="0">
                <a:solidFill>
                  <a:srgbClr val="010101"/>
                </a:solidFill>
                <a:latin typeface="Poor Richard" pitchFamily="18" charset="0"/>
              </a:rPr>
              <a:t> </a:t>
            </a:r>
            <a:r>
              <a:rPr lang="en-US" sz="3964" dirty="0" err="1">
                <a:solidFill>
                  <a:srgbClr val="010101"/>
                </a:solidFill>
                <a:latin typeface="Poor Richard" pitchFamily="18" charset="0"/>
              </a:rPr>
              <a:t>отмечается</a:t>
            </a:r>
            <a:r>
              <a:rPr lang="en-US" sz="3964" dirty="0">
                <a:solidFill>
                  <a:srgbClr val="010101"/>
                </a:solidFill>
                <a:latin typeface="Poor Richard" pitchFamily="18" charset="0"/>
              </a:rPr>
              <a:t> </a:t>
            </a:r>
            <a:r>
              <a:rPr lang="en-US" sz="3964" dirty="0" err="1">
                <a:solidFill>
                  <a:srgbClr val="010101"/>
                </a:solidFill>
                <a:latin typeface="Poor Richard" pitchFamily="18" charset="0"/>
              </a:rPr>
              <a:t>увеличение</a:t>
            </a:r>
            <a:r>
              <a:rPr lang="en-US" sz="3964" dirty="0">
                <a:solidFill>
                  <a:srgbClr val="010101"/>
                </a:solidFill>
                <a:latin typeface="Poor Richard" pitchFamily="18" charset="0"/>
              </a:rPr>
              <a:t> </a:t>
            </a:r>
            <a:r>
              <a:rPr lang="en-US" sz="3964" dirty="0" err="1">
                <a:solidFill>
                  <a:srgbClr val="010101"/>
                </a:solidFill>
                <a:latin typeface="Poor Richard" pitchFamily="18" charset="0"/>
              </a:rPr>
              <a:t>преступности</a:t>
            </a:r>
            <a:r>
              <a:rPr lang="en-US" sz="3964" dirty="0">
                <a:solidFill>
                  <a:srgbClr val="010101"/>
                </a:solidFill>
                <a:latin typeface="Poor Richard" pitchFamily="18" charset="0"/>
              </a:rPr>
              <a:t> (с 73 </a:t>
            </a:r>
            <a:r>
              <a:rPr lang="en-US" sz="3964" dirty="0" err="1">
                <a:solidFill>
                  <a:srgbClr val="010101"/>
                </a:solidFill>
                <a:latin typeface="Poor Richard" pitchFamily="18" charset="0"/>
              </a:rPr>
              <a:t>до</a:t>
            </a:r>
            <a:r>
              <a:rPr lang="en-US" sz="3964" dirty="0">
                <a:solidFill>
                  <a:srgbClr val="010101"/>
                </a:solidFill>
                <a:latin typeface="Poor Richard" pitchFamily="18" charset="0"/>
              </a:rPr>
              <a:t> 93 </a:t>
            </a:r>
            <a:r>
              <a:rPr lang="en-US" sz="3964" dirty="0" err="1">
                <a:solidFill>
                  <a:srgbClr val="010101"/>
                </a:solidFill>
                <a:latin typeface="Poor Richard" pitchFamily="18" charset="0"/>
              </a:rPr>
              <a:t>преступлений</a:t>
            </a:r>
            <a:r>
              <a:rPr lang="en-US" sz="3964" dirty="0">
                <a:solidFill>
                  <a:srgbClr val="010101"/>
                </a:solidFill>
                <a:latin typeface="Poor Richard" pitchFamily="18" charset="0"/>
              </a:rPr>
              <a:t> </a:t>
            </a:r>
            <a:r>
              <a:rPr lang="en-US" sz="3964" dirty="0" err="1">
                <a:solidFill>
                  <a:srgbClr val="010101"/>
                </a:solidFill>
                <a:latin typeface="Poor Richard" pitchFamily="18" charset="0"/>
              </a:rPr>
              <a:t>или</a:t>
            </a:r>
            <a:r>
              <a:rPr lang="en-US" sz="3964" dirty="0">
                <a:solidFill>
                  <a:srgbClr val="010101"/>
                </a:solidFill>
                <a:latin typeface="Poor Richard" pitchFamily="18" charset="0"/>
              </a:rPr>
              <a:t> </a:t>
            </a:r>
            <a:r>
              <a:rPr lang="en-US" sz="3964" dirty="0" err="1">
                <a:solidFill>
                  <a:srgbClr val="010101"/>
                </a:solidFill>
                <a:latin typeface="Poor Richard" pitchFamily="18" charset="0"/>
              </a:rPr>
              <a:t>на</a:t>
            </a:r>
            <a:r>
              <a:rPr lang="en-US" sz="3964" dirty="0">
                <a:solidFill>
                  <a:srgbClr val="010101"/>
                </a:solidFill>
                <a:latin typeface="Poor Richard" pitchFamily="18" charset="0"/>
              </a:rPr>
              <a:t> 27,4%).</a:t>
            </a:r>
          </a:p>
          <a:p>
            <a:pPr algn="just">
              <a:lnSpc>
                <a:spcPts val="3964"/>
              </a:lnSpc>
            </a:pPr>
            <a:r>
              <a:rPr lang="en-US" sz="3964" dirty="0">
                <a:solidFill>
                  <a:srgbClr val="010101"/>
                </a:solidFill>
                <a:latin typeface="Poor Richard" pitchFamily="18" charset="0"/>
              </a:rPr>
              <a:t> </a:t>
            </a:r>
            <a:r>
              <a:rPr lang="en-US" sz="3964" dirty="0" err="1">
                <a:solidFill>
                  <a:srgbClr val="010101"/>
                </a:solidFill>
                <a:latin typeface="Poor Richard" pitchFamily="18" charset="0"/>
              </a:rPr>
              <a:t>Раскрываемость</a:t>
            </a:r>
            <a:r>
              <a:rPr lang="en-US" sz="3964" dirty="0">
                <a:solidFill>
                  <a:srgbClr val="010101"/>
                </a:solidFill>
                <a:latin typeface="Poor Richard" pitchFamily="18" charset="0"/>
              </a:rPr>
              <a:t> </a:t>
            </a:r>
            <a:r>
              <a:rPr lang="en-US" sz="3964" dirty="0" err="1">
                <a:solidFill>
                  <a:srgbClr val="010101"/>
                </a:solidFill>
                <a:latin typeface="Poor Richard" pitchFamily="18" charset="0"/>
              </a:rPr>
              <a:t>преступлений</a:t>
            </a:r>
            <a:r>
              <a:rPr lang="en-US" sz="3964" dirty="0">
                <a:solidFill>
                  <a:srgbClr val="010101"/>
                </a:solidFill>
                <a:latin typeface="Poor Richard" pitchFamily="18" charset="0"/>
              </a:rPr>
              <a:t> в </a:t>
            </a:r>
            <a:r>
              <a:rPr lang="en-US" sz="3964" dirty="0" err="1">
                <a:solidFill>
                  <a:srgbClr val="010101"/>
                </a:solidFill>
                <a:latin typeface="Poor Richard" pitchFamily="18" charset="0"/>
              </a:rPr>
              <a:t>январе-июне</a:t>
            </a:r>
            <a:r>
              <a:rPr lang="en-US" sz="3964" dirty="0">
                <a:solidFill>
                  <a:srgbClr val="010101"/>
                </a:solidFill>
                <a:latin typeface="Poor Richard" pitchFamily="18" charset="0"/>
              </a:rPr>
              <a:t> 2023 </a:t>
            </a:r>
            <a:r>
              <a:rPr lang="en-US" sz="3964" dirty="0" err="1">
                <a:solidFill>
                  <a:srgbClr val="010101"/>
                </a:solidFill>
                <a:latin typeface="Poor Richard" pitchFamily="18" charset="0"/>
              </a:rPr>
              <a:t>года</a:t>
            </a:r>
            <a:r>
              <a:rPr lang="en-US" sz="3964" dirty="0">
                <a:solidFill>
                  <a:srgbClr val="010101"/>
                </a:solidFill>
                <a:latin typeface="Poor Richard" pitchFamily="18" charset="0"/>
              </a:rPr>
              <a:t> </a:t>
            </a:r>
            <a:r>
              <a:rPr lang="en-US" sz="3964" dirty="0" err="1">
                <a:solidFill>
                  <a:srgbClr val="010101"/>
                </a:solidFill>
                <a:latin typeface="Poor Richard" pitchFamily="18" charset="0"/>
              </a:rPr>
              <a:t>увеличилась</a:t>
            </a:r>
            <a:r>
              <a:rPr lang="en-US" sz="3964" dirty="0">
                <a:solidFill>
                  <a:srgbClr val="010101"/>
                </a:solidFill>
                <a:latin typeface="Poor Richard" pitchFamily="18" charset="0"/>
              </a:rPr>
              <a:t> с 76,7% </a:t>
            </a:r>
            <a:r>
              <a:rPr lang="en-US" sz="3964" dirty="0" err="1">
                <a:solidFill>
                  <a:srgbClr val="010101"/>
                </a:solidFill>
                <a:latin typeface="Poor Richard" pitchFamily="18" charset="0"/>
              </a:rPr>
              <a:t>до</a:t>
            </a:r>
            <a:r>
              <a:rPr lang="en-US" sz="3964" dirty="0">
                <a:solidFill>
                  <a:srgbClr val="010101"/>
                </a:solidFill>
                <a:latin typeface="Poor Richard" pitchFamily="18" charset="0"/>
              </a:rPr>
              <a:t> 83,9%. </a:t>
            </a:r>
          </a:p>
          <a:p>
            <a:pPr algn="just">
              <a:lnSpc>
                <a:spcPts val="3964"/>
              </a:lnSpc>
            </a:pPr>
            <a:endParaRPr lang="en-US" sz="3964" dirty="0">
              <a:solidFill>
                <a:srgbClr val="010101"/>
              </a:solidFill>
              <a:latin typeface="Poppi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B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3986" y="-804768"/>
            <a:ext cx="2645371" cy="264537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76030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4110" y="397686"/>
            <a:ext cx="7639081" cy="9424370"/>
            <a:chOff x="0" y="0"/>
            <a:chExt cx="10185442" cy="12565827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23082" r="23082"/>
            <a:stretch>
              <a:fillRect/>
            </a:stretch>
          </p:blipFill>
          <p:spPr>
            <a:xfrm>
              <a:off x="0" y="0"/>
              <a:ext cx="10185442" cy="12565827"/>
            </a:xfrm>
            <a:prstGeom prst="rect">
              <a:avLst/>
            </a:prstGeom>
          </p:spPr>
        </p:pic>
      </p:grpSp>
      <p:sp>
        <p:nvSpPr>
          <p:cNvPr id="7" name="AutoShape 7"/>
          <p:cNvSpPr/>
          <p:nvPr/>
        </p:nvSpPr>
        <p:spPr>
          <a:xfrm>
            <a:off x="16353303" y="9153525"/>
            <a:ext cx="905997" cy="0"/>
          </a:xfrm>
          <a:prstGeom prst="line">
            <a:avLst/>
          </a:prstGeom>
          <a:ln w="76200" cap="flat">
            <a:solidFill>
              <a:srgbClr val="7603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8071248" y="292911"/>
            <a:ext cx="9780578" cy="8860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70"/>
              </a:lnSpc>
            </a:pPr>
            <a:r>
              <a:rPr lang="en-US" sz="3647">
                <a:solidFill>
                  <a:srgbClr val="2B2E31"/>
                </a:solidFill>
                <a:latin typeface="Montserrat Classic"/>
              </a:rPr>
              <a:t>Произошел значительный рост уклонений родителей от содержания детей (с 3 до 20, или на 566,7%). Одним лицом факт уклонения от содержания детей совершен повторно. Данный процесс связан с активизацией деятельности отдела принудительного исполнения Климовичского района. Кроме того, росту указанного вида преступлений способствуют недостатки в профилактической работе с лицами, выплачивающими алименты на содержание детей</a:t>
            </a:r>
          </a:p>
        </p:txBody>
      </p:sp>
      <p:sp>
        <p:nvSpPr>
          <p:cNvPr id="9" name="Freeform 9"/>
          <p:cNvSpPr/>
          <p:nvPr/>
        </p:nvSpPr>
        <p:spPr>
          <a:xfrm rot="887923">
            <a:off x="15452649" y="3717292"/>
            <a:ext cx="12804957" cy="13139415"/>
          </a:xfrm>
          <a:custGeom>
            <a:avLst/>
            <a:gdLst/>
            <a:ahLst/>
            <a:cxnLst/>
            <a:rect l="l" t="t" r="r" b="b"/>
            <a:pathLst>
              <a:path w="12804957" h="13139415">
                <a:moveTo>
                  <a:pt x="0" y="0"/>
                </a:moveTo>
                <a:lnTo>
                  <a:pt x="12804957" y="0"/>
                </a:lnTo>
                <a:lnTo>
                  <a:pt x="12804957" y="13139416"/>
                </a:lnTo>
                <a:lnTo>
                  <a:pt x="0" y="13139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9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B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13001" y="-1128319"/>
            <a:ext cx="5770168" cy="5770168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60303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227289" y="566151"/>
            <a:ext cx="1361314" cy="9154697"/>
            <a:chOff x="0" y="0"/>
            <a:chExt cx="496611" cy="33396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6611" cy="3339659"/>
            </a:xfrm>
            <a:custGeom>
              <a:avLst/>
              <a:gdLst/>
              <a:ahLst/>
              <a:cxnLst/>
              <a:rect l="l" t="t" r="r" b="b"/>
              <a:pathLst>
                <a:path w="496611" h="3339659">
                  <a:moveTo>
                    <a:pt x="0" y="0"/>
                  </a:moveTo>
                  <a:lnTo>
                    <a:pt x="496611" y="0"/>
                  </a:lnTo>
                  <a:lnTo>
                    <a:pt x="496611" y="3339659"/>
                  </a:lnTo>
                  <a:lnTo>
                    <a:pt x="0" y="3339659"/>
                  </a:lnTo>
                  <a:close/>
                </a:path>
              </a:pathLst>
            </a:custGeom>
            <a:solidFill>
              <a:srgbClr val="50241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954605" y="1028700"/>
            <a:ext cx="7304695" cy="7993392"/>
            <a:chOff x="0" y="0"/>
            <a:chExt cx="9739593" cy="10657856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 l="18129" r="18129"/>
            <a:stretch>
              <a:fillRect/>
            </a:stretch>
          </p:blipFill>
          <p:spPr>
            <a:xfrm>
              <a:off x="0" y="0"/>
              <a:ext cx="9739593" cy="10657856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0" y="8653654"/>
            <a:ext cx="1635964" cy="1633346"/>
            <a:chOff x="0" y="0"/>
            <a:chExt cx="6350000" cy="63398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50241D"/>
            </a:solidFill>
          </p:spPr>
        </p:sp>
      </p:grpSp>
      <p:grpSp>
        <p:nvGrpSpPr>
          <p:cNvPr id="10" name="Group 10"/>
          <p:cNvGrpSpPr/>
          <p:nvPr/>
        </p:nvGrpSpPr>
        <p:grpSpPr>
          <a:xfrm rot="5400000">
            <a:off x="1309" y="-30650"/>
            <a:ext cx="1635964" cy="1633346"/>
            <a:chOff x="0" y="0"/>
            <a:chExt cx="6350000" cy="63398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50241D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6058217" y="8892295"/>
            <a:ext cx="3315920" cy="366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464" spc="123" dirty="0">
                <a:solidFill>
                  <a:srgbClr val="50241D"/>
                </a:solidFill>
                <a:latin typeface="Poppins Ultra-Bold"/>
              </a:rPr>
              <a:t>А.Г.ЛУКАШЕНКО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98076" y="833328"/>
            <a:ext cx="9099806" cy="800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spc="300">
                <a:solidFill>
                  <a:srgbClr val="000000"/>
                </a:solidFill>
                <a:latin typeface="Arimo"/>
              </a:rPr>
              <a:t> «Я УЖЕ НЕ РАЗ ГОВОРИЛ: </a:t>
            </a:r>
            <a:r>
              <a:rPr lang="en-US" sz="3000" spc="300">
                <a:solidFill>
                  <a:srgbClr val="000000"/>
                </a:solidFill>
                <a:latin typeface="Arimo Bold"/>
              </a:rPr>
              <a:t>КАЖДЫЙ МУЖЧИНА, ДА И НЕ ТОЛЬКО МУЖЧИНА, ДОЛЖЕН УМЕТЬ</a:t>
            </a:r>
            <a:r>
              <a:rPr lang="en-US" sz="3000" spc="300">
                <a:solidFill>
                  <a:srgbClr val="000000"/>
                </a:solidFill>
                <a:latin typeface="Arimo"/>
              </a:rPr>
              <a:t> КАК МИНИМУМ </a:t>
            </a:r>
            <a:r>
              <a:rPr lang="en-US" sz="3000" spc="300">
                <a:solidFill>
                  <a:srgbClr val="000000"/>
                </a:solidFill>
                <a:latin typeface="Arimo Bold"/>
              </a:rPr>
              <a:t>ОБРАЩАТЬСЯ С ОРУЖИЕМ</a:t>
            </a:r>
            <a:r>
              <a:rPr lang="en-US" sz="3000" spc="300">
                <a:solidFill>
                  <a:srgbClr val="000000"/>
                </a:solidFill>
                <a:latin typeface="Arimo"/>
              </a:rPr>
              <a:t>. </a:t>
            </a:r>
            <a:r>
              <a:rPr lang="en-US" sz="3000" spc="300">
                <a:solidFill>
                  <a:srgbClr val="000000"/>
                </a:solidFill>
                <a:latin typeface="Arimo Bold"/>
              </a:rPr>
              <a:t>ХОТЯ БЫ ДЛЯ ТОГО, ЧТОБЫ В СЛУЧАЕ НЕОБХОДИМОСТИ ЗАЩИТИТЬ СВОЮ СЕМЬЮ, СВОЙ ДОМ, РОДНОЙ УГОЛОК ЗЕМЛИ И, ЕСЛИ ПОНАДОБИТСЯ, СТРАНУ, БЕЗ КОТОРОЙ НЕ БУДЕТ НИ УГОЛКА, НИ ДОМА, НИЧЕГО ДРУГОГО.</a:t>
            </a:r>
            <a:r>
              <a:rPr lang="en-US" sz="3000" spc="300">
                <a:solidFill>
                  <a:srgbClr val="000000"/>
                </a:solidFill>
                <a:latin typeface="Arimo"/>
              </a:rPr>
              <a:t> ПОЭТОМУ МНОЙ БЫЛА ПОСТАВЛЕНА ЗАДАЧА МИНИСТЕРСТВУ ОБОРОНЫ И МИНИСТЕРСТВУ ВНУТРЕННИХ ДЕЛ ПРОРАБОТАТЬ ВОПРОС СОЗДАНИЯ НАРОДНОГО ОПОЛЧЕНИЯ»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B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3986" y="-804768"/>
            <a:ext cx="2645371" cy="264537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76030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48919" y="156122"/>
            <a:ext cx="7639081" cy="9102178"/>
            <a:chOff x="0" y="0"/>
            <a:chExt cx="10185442" cy="12136237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22024" r="22024"/>
            <a:stretch>
              <a:fillRect/>
            </a:stretch>
          </p:blipFill>
          <p:spPr>
            <a:xfrm>
              <a:off x="0" y="0"/>
              <a:ext cx="10185442" cy="12136237"/>
            </a:xfrm>
            <a:prstGeom prst="rect">
              <a:avLst/>
            </a:prstGeom>
          </p:spPr>
        </p:pic>
      </p:grpSp>
      <p:sp>
        <p:nvSpPr>
          <p:cNvPr id="7" name="AutoShape 7"/>
          <p:cNvSpPr/>
          <p:nvPr/>
        </p:nvSpPr>
        <p:spPr>
          <a:xfrm>
            <a:off x="16353303" y="9153525"/>
            <a:ext cx="905997" cy="0"/>
          </a:xfrm>
          <a:prstGeom prst="line">
            <a:avLst/>
          </a:prstGeom>
          <a:ln w="76200" cap="flat">
            <a:solidFill>
              <a:srgbClr val="7603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 rot="887923">
            <a:off x="15452649" y="3717292"/>
            <a:ext cx="12804957" cy="13139415"/>
          </a:xfrm>
          <a:custGeom>
            <a:avLst/>
            <a:gdLst/>
            <a:ahLst/>
            <a:cxnLst/>
            <a:rect l="l" t="t" r="r" b="b"/>
            <a:pathLst>
              <a:path w="12804957" h="13139415">
                <a:moveTo>
                  <a:pt x="0" y="0"/>
                </a:moveTo>
                <a:lnTo>
                  <a:pt x="12804957" y="0"/>
                </a:lnTo>
                <a:lnTo>
                  <a:pt x="12804957" y="13139416"/>
                </a:lnTo>
                <a:lnTo>
                  <a:pt x="0" y="13139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9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45206" y="1960756"/>
            <a:ext cx="9524796" cy="7530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32"/>
              </a:lnSpc>
            </a:pPr>
            <a:r>
              <a:rPr lang="en-US" sz="3088">
                <a:solidFill>
                  <a:srgbClr val="2B2E31"/>
                </a:solidFill>
                <a:latin typeface="Montserrat Classic Bold"/>
              </a:rPr>
              <a:t>В январе-июне 2023</a:t>
            </a:r>
            <a:r>
              <a:rPr lang="en-US" sz="3088">
                <a:solidFill>
                  <a:srgbClr val="2B2E31"/>
                </a:solidFill>
                <a:latin typeface="Montserrat Classic"/>
              </a:rPr>
              <a:t> года выявлено 4 факта реализации должностными лицами торговых объектах Климовичского района спиртных напитков несовершеннолетним (</a:t>
            </a:r>
            <a:r>
              <a:rPr lang="en-US" sz="3088">
                <a:solidFill>
                  <a:srgbClr val="2B2E31"/>
                </a:solidFill>
                <a:latin typeface="Montserrat Classic Bold"/>
              </a:rPr>
              <a:t>виновные лица привлечены к административной ответственности по ст.13.11 ч.4 КоАП</a:t>
            </a:r>
            <a:r>
              <a:rPr lang="en-US" sz="3088">
                <a:solidFill>
                  <a:srgbClr val="2B2E31"/>
                </a:solidFill>
                <a:latin typeface="Montserrat Classic"/>
              </a:rPr>
              <a:t>). Также установлено и привлечено к административной ответственности 7 взрослых лиц (6 мес. 2022г. – 17), вовлекших несовершеннолетних в антиобщественное поведение путем распития с последними спиртных напитков или их приобретения для лиц, не достигших 18-летнего возраста</a:t>
            </a:r>
          </a:p>
        </p:txBody>
      </p:sp>
      <p:sp>
        <p:nvSpPr>
          <p:cNvPr id="11" name="Freeform 11"/>
          <p:cNvSpPr/>
          <p:nvPr/>
        </p:nvSpPr>
        <p:spPr>
          <a:xfrm rot="887923">
            <a:off x="-6057273" y="-7719682"/>
            <a:ext cx="12804957" cy="13139415"/>
          </a:xfrm>
          <a:custGeom>
            <a:avLst/>
            <a:gdLst/>
            <a:ahLst/>
            <a:cxnLst/>
            <a:rect l="l" t="t" r="r" b="b"/>
            <a:pathLst>
              <a:path w="12804957" h="13139415">
                <a:moveTo>
                  <a:pt x="0" y="0"/>
                </a:moveTo>
                <a:lnTo>
                  <a:pt x="12804958" y="0"/>
                </a:lnTo>
                <a:lnTo>
                  <a:pt x="12804958" y="13139416"/>
                </a:lnTo>
                <a:lnTo>
                  <a:pt x="0" y="13139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9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B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87923">
            <a:off x="9698133" y="-2027654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8"/>
                </a:lnTo>
                <a:lnTo>
                  <a:pt x="0" y="1434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4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764344">
            <a:off x="6865126" y="-851776"/>
            <a:ext cx="2993787" cy="11908815"/>
            <a:chOff x="0" y="0"/>
            <a:chExt cx="788487" cy="31364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88487" cy="3136478"/>
            </a:xfrm>
            <a:custGeom>
              <a:avLst/>
              <a:gdLst/>
              <a:ahLst/>
              <a:cxnLst/>
              <a:rect l="l" t="t" r="r" b="b"/>
              <a:pathLst>
                <a:path w="788487" h="3136478">
                  <a:moveTo>
                    <a:pt x="0" y="0"/>
                  </a:moveTo>
                  <a:lnTo>
                    <a:pt x="788487" y="0"/>
                  </a:lnTo>
                  <a:lnTo>
                    <a:pt x="788487" y="3136478"/>
                  </a:lnTo>
                  <a:lnTo>
                    <a:pt x="0" y="3136478"/>
                  </a:lnTo>
                  <a:close/>
                </a:path>
              </a:pathLst>
            </a:custGeom>
            <a:gradFill rotWithShape="1">
              <a:gsLst>
                <a:gs pos="0">
                  <a:srgbClr val="696969">
                    <a:alpha val="41040"/>
                  </a:srgbClr>
                </a:gs>
                <a:gs pos="33333">
                  <a:srgbClr val="661515">
                    <a:alpha val="47025"/>
                  </a:srgbClr>
                </a:gs>
                <a:gs pos="66667">
                  <a:srgbClr val="EEEEEE">
                    <a:alpha val="40185"/>
                  </a:srgbClr>
                </a:gs>
                <a:gs pos="100000">
                  <a:srgbClr val="FBFBFB">
                    <a:alpha val="12540"/>
                  </a:srgbClr>
                </a:gs>
              </a:gsLst>
              <a:lin ang="0"/>
            </a:gradFill>
            <a:ln>
              <a:noFill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2918" y="0"/>
            <a:ext cx="8585708" cy="10287000"/>
            <a:chOff x="0" y="0"/>
            <a:chExt cx="8585708" cy="10287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585708" cy="10286999"/>
            </a:xfrm>
            <a:custGeom>
              <a:avLst/>
              <a:gdLst/>
              <a:ahLst/>
              <a:cxnLst/>
              <a:rect l="l" t="t" r="r" b="b"/>
              <a:pathLst>
                <a:path w="8585708" h="10286999">
                  <a:moveTo>
                    <a:pt x="8585708" y="762"/>
                  </a:moveTo>
                  <a:cubicBezTo>
                    <a:pt x="8581644" y="20447"/>
                    <a:pt x="8577961" y="40132"/>
                    <a:pt x="8573515" y="59690"/>
                  </a:cubicBezTo>
                  <a:cubicBezTo>
                    <a:pt x="8478138" y="485521"/>
                    <a:pt x="8382634" y="911225"/>
                    <a:pt x="8287258" y="1337056"/>
                  </a:cubicBezTo>
                  <a:cubicBezTo>
                    <a:pt x="8146288" y="1966722"/>
                    <a:pt x="8005699" y="2596388"/>
                    <a:pt x="7864602" y="3225927"/>
                  </a:cubicBezTo>
                  <a:cubicBezTo>
                    <a:pt x="7691247" y="3999103"/>
                    <a:pt x="7517384" y="4772152"/>
                    <a:pt x="7344029" y="5545328"/>
                  </a:cubicBezTo>
                  <a:cubicBezTo>
                    <a:pt x="7194677" y="6211443"/>
                    <a:pt x="7045579" y="6877558"/>
                    <a:pt x="6896354" y="7543800"/>
                  </a:cubicBezTo>
                  <a:cubicBezTo>
                    <a:pt x="6765290" y="8129016"/>
                    <a:pt x="6634480" y="8714105"/>
                    <a:pt x="6503162" y="9299194"/>
                  </a:cubicBezTo>
                  <a:cubicBezTo>
                    <a:pt x="6429375" y="9628250"/>
                    <a:pt x="6354953" y="9957181"/>
                    <a:pt x="6280785" y="10286237"/>
                  </a:cubicBezTo>
                  <a:cubicBezTo>
                    <a:pt x="4199382" y="10286237"/>
                    <a:pt x="2118106" y="10286110"/>
                    <a:pt x="36830" y="10286999"/>
                  </a:cubicBezTo>
                  <a:cubicBezTo>
                    <a:pt x="6731" y="10286999"/>
                    <a:pt x="0" y="10280268"/>
                    <a:pt x="0" y="10250043"/>
                  </a:cubicBezTo>
                  <a:cubicBezTo>
                    <a:pt x="762" y="6845681"/>
                    <a:pt x="762" y="3441319"/>
                    <a:pt x="0" y="36957"/>
                  </a:cubicBezTo>
                  <a:cubicBezTo>
                    <a:pt x="0" y="6731"/>
                    <a:pt x="6731" y="0"/>
                    <a:pt x="36830" y="0"/>
                  </a:cubicBezTo>
                  <a:cubicBezTo>
                    <a:pt x="2886456" y="762"/>
                    <a:pt x="5736082" y="762"/>
                    <a:pt x="8585708" y="762"/>
                  </a:cubicBezTo>
                  <a:close/>
                </a:path>
              </a:pathLst>
            </a:custGeom>
            <a:blipFill>
              <a:blip r:embed="rId4">
                <a:alphaModFix amt="73000"/>
              </a:blip>
              <a:stretch>
                <a:fillRect l="-46993" r="-46993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6199913" y="729522"/>
            <a:ext cx="11761344" cy="8273471"/>
            <a:chOff x="0" y="0"/>
            <a:chExt cx="3097638" cy="217902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97638" cy="2179021"/>
            </a:xfrm>
            <a:custGeom>
              <a:avLst/>
              <a:gdLst/>
              <a:ahLst/>
              <a:cxnLst/>
              <a:rect l="l" t="t" r="r" b="b"/>
              <a:pathLst>
                <a:path w="3097638" h="2179021">
                  <a:moveTo>
                    <a:pt x="17115" y="0"/>
                  </a:moveTo>
                  <a:lnTo>
                    <a:pt x="3080523" y="0"/>
                  </a:lnTo>
                  <a:cubicBezTo>
                    <a:pt x="3089975" y="0"/>
                    <a:pt x="3097638" y="7662"/>
                    <a:pt x="3097638" y="17115"/>
                  </a:cubicBezTo>
                  <a:lnTo>
                    <a:pt x="3097638" y="2161907"/>
                  </a:lnTo>
                  <a:cubicBezTo>
                    <a:pt x="3097638" y="2166446"/>
                    <a:pt x="3095835" y="2170799"/>
                    <a:pt x="3092625" y="2174009"/>
                  </a:cubicBezTo>
                  <a:cubicBezTo>
                    <a:pt x="3089415" y="2177218"/>
                    <a:pt x="3085062" y="2179021"/>
                    <a:pt x="3080523" y="2179021"/>
                  </a:cubicBezTo>
                  <a:lnTo>
                    <a:pt x="17115" y="2179021"/>
                  </a:lnTo>
                  <a:cubicBezTo>
                    <a:pt x="12575" y="2179021"/>
                    <a:pt x="8222" y="2177218"/>
                    <a:pt x="5013" y="2174009"/>
                  </a:cubicBezTo>
                  <a:cubicBezTo>
                    <a:pt x="1803" y="2170799"/>
                    <a:pt x="0" y="2166446"/>
                    <a:pt x="0" y="2161907"/>
                  </a:cubicBezTo>
                  <a:lnTo>
                    <a:pt x="0" y="17115"/>
                  </a:lnTo>
                  <a:cubicBezTo>
                    <a:pt x="0" y="12575"/>
                    <a:pt x="1803" y="8222"/>
                    <a:pt x="5013" y="5013"/>
                  </a:cubicBezTo>
                  <a:cubicBezTo>
                    <a:pt x="8222" y="1803"/>
                    <a:pt x="12575" y="0"/>
                    <a:pt x="17115" y="0"/>
                  </a:cubicBez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  <a:ln w="38100">
              <a:solidFill>
                <a:srgbClr val="000000">
                  <a:alpha val="58824"/>
                </a:srgbClr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463456" y="981075"/>
            <a:ext cx="11247229" cy="7702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24"/>
              </a:lnSpc>
            </a:pPr>
            <a:r>
              <a:rPr lang="en-US" sz="3176" spc="25">
                <a:solidFill>
                  <a:srgbClr val="010101"/>
                </a:solidFill>
                <a:latin typeface="Montserrat Light Bold"/>
              </a:rPr>
              <a:t>         Причинами совершения преступления коррупционной направленности являются: корысть; желание извлечь выгоду, используя служебные полномочия. </a:t>
            </a:r>
          </a:p>
          <a:p>
            <a:pPr algn="just">
              <a:lnSpc>
                <a:spcPts val="4224"/>
              </a:lnSpc>
            </a:pPr>
            <a:r>
              <a:rPr lang="en-US" sz="3176" spc="25">
                <a:solidFill>
                  <a:srgbClr val="010101"/>
                </a:solidFill>
                <a:latin typeface="Montserrat Light Bold"/>
              </a:rPr>
              <a:t>        Кроме того, в ходе проводимых прокуратурой района проверок и мониторингов выявлялись нарушения законодательства о государственных закупках товаров (работ, услуг). Внесены акты прокурорского реагирования, 6 лиц привлечено к административной ответственности по ст.12.9 ч.2 КоАП, 1 лицо – освобождено от административной ответственности по ст.12.9 ч.1 КоАП с вынесением предупреждения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B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9803" y="1582222"/>
            <a:ext cx="17373185" cy="5609280"/>
          </a:xfrm>
          <a:custGeom>
            <a:avLst/>
            <a:gdLst/>
            <a:ahLst/>
            <a:cxnLst/>
            <a:rect l="l" t="t" r="r" b="b"/>
            <a:pathLst>
              <a:path w="17373185" h="5609280">
                <a:moveTo>
                  <a:pt x="0" y="0"/>
                </a:moveTo>
                <a:lnTo>
                  <a:pt x="17373186" y="0"/>
                </a:lnTo>
                <a:lnTo>
                  <a:pt x="17373186" y="5609279"/>
                </a:lnTo>
                <a:lnTo>
                  <a:pt x="0" y="56092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03639" y="7463886"/>
            <a:ext cx="17483647" cy="169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50"/>
              </a:lnSpc>
            </a:pPr>
            <a:r>
              <a:rPr lang="en-US" sz="1964" spc="196">
                <a:solidFill>
                  <a:srgbClr val="000000"/>
                </a:solidFill>
                <a:latin typeface="Lato"/>
              </a:rPr>
              <a:t>ДИНАМИКА ПРОИСХОДЯЩИХ ГЕОПОЛИТИЧЕСКИХ ПРОЦЕССОВ УКАЗЫВАЕТ НА ОТСУТСТВИЕ ВОЗМОЖНОСТЕЙ НОРМАЛИЗАЦИИ ВОЕННО-ПОЛИТИЧЕСКОЙ ОБСТАНОВКИ ВОКРУГ РЕСПУБЛИКИ БЕЛАРУСЬ В СРЕДНЕСРОЧНОЙ ПЕРСПЕКТИВЕ. СТРЕМЛЕНИЕ КОЛЛЕКТИВНОГО ЗАПАДА СОЗДАТЬ УСЛОВИЯ ДЛЯ БЕЗОГОВОРОЧНОГО ГОСПОДСТВА ЗАПАДНОЙ МОДЕЛИ МИРОУСТРОЙСТВА СПОСОБСТВУЕТ РОСТУ НАПРЯЖЕННОСТИ МЕЖДУНАРОДНЫХ ОТНОШЕНИЙ И ПОСТУПАТЕЛЬНОМУ ПЕРЕХОДУ МЕЖГОСУДАРСТВЕННОГО ПРОТИВОСТОЯНИЯ СУГУБО В ВОЕННУЮ ПЛОСКОСТЬ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18288000" cy="2401394"/>
            <a:chOff x="0" y="0"/>
            <a:chExt cx="6671512" cy="87603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71512" cy="876035"/>
            </a:xfrm>
            <a:custGeom>
              <a:avLst/>
              <a:gdLst/>
              <a:ahLst/>
              <a:cxnLst/>
              <a:rect l="l" t="t" r="r" b="b"/>
              <a:pathLst>
                <a:path w="6671512" h="876035">
                  <a:moveTo>
                    <a:pt x="0" y="0"/>
                  </a:moveTo>
                  <a:lnTo>
                    <a:pt x="6671512" y="0"/>
                  </a:lnTo>
                  <a:lnTo>
                    <a:pt x="6671512" y="876035"/>
                  </a:lnTo>
                  <a:lnTo>
                    <a:pt x="0" y="876035"/>
                  </a:lnTo>
                  <a:close/>
                </a:path>
              </a:pathLst>
            </a:custGeom>
            <a:solidFill>
              <a:srgbClr val="50241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892384" y="1484910"/>
            <a:ext cx="10102518" cy="5706591"/>
            <a:chOff x="0" y="0"/>
            <a:chExt cx="13470024" cy="760878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t="7634" b="7634"/>
            <a:stretch>
              <a:fillRect/>
            </a:stretch>
          </p:blipFill>
          <p:spPr>
            <a:xfrm>
              <a:off x="0" y="0"/>
              <a:ext cx="13470024" cy="7608788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0" y="198778"/>
            <a:ext cx="17887285" cy="1144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05"/>
              </a:lnSpc>
            </a:pPr>
            <a:r>
              <a:rPr lang="en-US" sz="4100" spc="205">
                <a:solidFill>
                  <a:srgbClr val="EFEFEF"/>
                </a:solidFill>
                <a:latin typeface="Poppins Heavy"/>
              </a:rPr>
              <a:t> ХАРАКТЕРИСТИКА ВОЕННО-ПОЛИТИЧЕСКОЙ ОБСТАНОВКИ, СКЛАДЫВАЮЩЕЙСЯ ВОКРУГ РЕСПУБЛИКИ БЕЛАРУСЬ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B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8100000">
            <a:off x="-1580822" y="-292307"/>
            <a:ext cx="3090723" cy="3090723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50241D"/>
            </a:solidFill>
          </p:spPr>
        </p:sp>
      </p:grpSp>
      <p:grpSp>
        <p:nvGrpSpPr>
          <p:cNvPr id="4" name="Group 4"/>
          <p:cNvGrpSpPr/>
          <p:nvPr/>
        </p:nvGrpSpPr>
        <p:grpSpPr>
          <a:xfrm rot="-2700000">
            <a:off x="-1412966" y="-124452"/>
            <a:ext cx="2755011" cy="2755011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760303"/>
            </a:solidFill>
          </p:spPr>
        </p:sp>
      </p:grpSp>
      <p:grpSp>
        <p:nvGrpSpPr>
          <p:cNvPr id="6" name="Group 6"/>
          <p:cNvGrpSpPr/>
          <p:nvPr/>
        </p:nvGrpSpPr>
        <p:grpSpPr>
          <a:xfrm rot="-8100000">
            <a:off x="16778099" y="-292307"/>
            <a:ext cx="3090723" cy="3090723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50241D"/>
            </a:solidFill>
          </p:spPr>
        </p:sp>
      </p:grpSp>
      <p:grpSp>
        <p:nvGrpSpPr>
          <p:cNvPr id="8" name="Group 8"/>
          <p:cNvGrpSpPr/>
          <p:nvPr/>
        </p:nvGrpSpPr>
        <p:grpSpPr>
          <a:xfrm rot="-2700000">
            <a:off x="16945955" y="-124452"/>
            <a:ext cx="2755011" cy="2755011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760303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9486900" y="3028950"/>
            <a:ext cx="8801100" cy="7258050"/>
            <a:chOff x="0" y="0"/>
            <a:chExt cx="3210665" cy="26477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10665" cy="2647756"/>
            </a:xfrm>
            <a:custGeom>
              <a:avLst/>
              <a:gdLst/>
              <a:ahLst/>
              <a:cxnLst/>
              <a:rect l="l" t="t" r="r" b="b"/>
              <a:pathLst>
                <a:path w="3210665" h="2647756">
                  <a:moveTo>
                    <a:pt x="0" y="0"/>
                  </a:moveTo>
                  <a:lnTo>
                    <a:pt x="3210665" y="0"/>
                  </a:lnTo>
                  <a:lnTo>
                    <a:pt x="3210665" y="2647756"/>
                  </a:lnTo>
                  <a:lnTo>
                    <a:pt x="0" y="2647756"/>
                  </a:lnTo>
                  <a:close/>
                </a:path>
              </a:pathLst>
            </a:custGeom>
            <a:solidFill>
              <a:srgbClr val="760303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0" y="3028950"/>
            <a:ext cx="8801100" cy="7258050"/>
            <a:chOff x="0" y="0"/>
            <a:chExt cx="3210665" cy="26477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10665" cy="2647756"/>
            </a:xfrm>
            <a:custGeom>
              <a:avLst/>
              <a:gdLst/>
              <a:ahLst/>
              <a:cxnLst/>
              <a:rect l="l" t="t" r="r" b="b"/>
              <a:pathLst>
                <a:path w="3210665" h="2647756">
                  <a:moveTo>
                    <a:pt x="0" y="0"/>
                  </a:moveTo>
                  <a:lnTo>
                    <a:pt x="3210665" y="0"/>
                  </a:lnTo>
                  <a:lnTo>
                    <a:pt x="3210665" y="2647756"/>
                  </a:lnTo>
                  <a:lnTo>
                    <a:pt x="0" y="2647756"/>
                  </a:lnTo>
                  <a:close/>
                </a:path>
              </a:pathLst>
            </a:custGeom>
            <a:solidFill>
              <a:srgbClr val="760303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3887450" y="3201141"/>
            <a:ext cx="3981450" cy="6057159"/>
            <a:chOff x="0" y="0"/>
            <a:chExt cx="5308600" cy="8076212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alphaModFix amt="46000"/>
            </a:blip>
            <a:srcRect l="31507" r="31507"/>
            <a:stretch>
              <a:fillRect/>
            </a:stretch>
          </p:blipFill>
          <p:spPr>
            <a:xfrm>
              <a:off x="0" y="0"/>
              <a:ext cx="5308600" cy="8076212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4607674" y="3352832"/>
            <a:ext cx="3981450" cy="6057159"/>
            <a:chOff x="0" y="0"/>
            <a:chExt cx="5308600" cy="8076212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3">
              <a:alphaModFix amt="46000"/>
            </a:blip>
            <a:srcRect l="4657" r="51521"/>
            <a:stretch>
              <a:fillRect/>
            </a:stretch>
          </p:blipFill>
          <p:spPr>
            <a:xfrm>
              <a:off x="0" y="0"/>
              <a:ext cx="5308600" cy="8076212"/>
            </a:xfrm>
            <a:prstGeom prst="rect">
              <a:avLst/>
            </a:prstGeom>
          </p:spPr>
        </p:pic>
      </p:grpSp>
      <p:sp>
        <p:nvSpPr>
          <p:cNvPr id="18" name="TextBox 18"/>
          <p:cNvSpPr txBox="1"/>
          <p:nvPr/>
        </p:nvSpPr>
        <p:spPr>
          <a:xfrm>
            <a:off x="1480498" y="514999"/>
            <a:ext cx="15327005" cy="257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800" spc="240" dirty="0">
                <a:solidFill>
                  <a:srgbClr val="231F20"/>
                </a:solidFill>
                <a:latin typeface="Poppins Ultra-Bold"/>
              </a:rPr>
              <a:t>НЕОБХОДИМОСТЬ ПРИНЯТИЯ ЗАКОНА РЕСПУБЛИКИ БЕЛАРУСЬ </a:t>
            </a:r>
            <a:endParaRPr lang="ru-RU" sz="4800" spc="240" dirty="0" smtClean="0">
              <a:solidFill>
                <a:srgbClr val="231F20"/>
              </a:solidFill>
              <a:latin typeface="Poppins Ultra-Bold"/>
            </a:endParaRPr>
          </a:p>
          <a:p>
            <a:pPr algn="ctr">
              <a:lnSpc>
                <a:spcPts val="5040"/>
              </a:lnSpc>
            </a:pPr>
            <a:r>
              <a:rPr lang="en-US" sz="4800" spc="240" dirty="0" smtClean="0">
                <a:solidFill>
                  <a:srgbClr val="231F20"/>
                </a:solidFill>
                <a:latin typeface="Poppins Ultra-Bold"/>
              </a:rPr>
              <a:t>«</a:t>
            </a:r>
            <a:r>
              <a:rPr lang="en-US" sz="4800" spc="240" dirty="0">
                <a:solidFill>
                  <a:srgbClr val="231F20"/>
                </a:solidFill>
                <a:latin typeface="Poppins Ultra-Bold"/>
              </a:rPr>
              <a:t>О НАРОДНОМ ОПОЛЧЕНИИ» В СОВРЕМЕННЫХ УСЛОВИЯХ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814872" y="3371882"/>
            <a:ext cx="4072578" cy="754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5"/>
              </a:lnSpc>
            </a:pPr>
            <a:r>
              <a:rPr lang="en-US" sz="5100" spc="255">
                <a:solidFill>
                  <a:srgbClr val="FFFFFF"/>
                </a:solidFill>
                <a:latin typeface="Poppins Heavy"/>
              </a:rPr>
              <a:t>Во-вторых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0" y="3371882"/>
            <a:ext cx="4400550" cy="798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</a:pPr>
            <a:r>
              <a:rPr lang="en-US" sz="5400" spc="270">
                <a:solidFill>
                  <a:srgbClr val="FFFFFF"/>
                </a:solidFill>
                <a:latin typeface="Poppins Heavy"/>
              </a:rPr>
              <a:t>Во-первых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814872" y="4352924"/>
            <a:ext cx="7830618" cy="4844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74"/>
              </a:lnSpc>
            </a:pPr>
            <a:r>
              <a:rPr lang="en-US" sz="2767" spc="276">
                <a:solidFill>
                  <a:srgbClr val="FFFFFF"/>
                </a:solidFill>
                <a:latin typeface="Lato"/>
              </a:rPr>
              <a:t>ПРЕДОСТАВЛЕНИЕ ГРАЖДАНАМ РЕСПУБЛИКИ БЕЛАРУСЬ, КОТОРЫЕ НЕ БУДУТ ОХВАЧЕНЫ МОБИЛИЗАЦИОННЫМИ МЕРОПРИЯТИЯМИ ПО РАЗЛИЧНЫМ ПРИЧИНАМ (ВОЗРАСТ, ОТСУТСТВИЕ ТРЕБУЕМОЙ ПОДГОТОВКИ, ПО СЕМЕЙНЫМ ОБСТОЯТЕЛЬСТВАМ И ДР.), ВОЗМОЖНОСТИ УЧАСТВОВАТЬ В ОБОРОНЕ СТРАНЫ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3019" y="4635672"/>
            <a:ext cx="8455062" cy="5313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57"/>
              </a:lnSpc>
            </a:pPr>
            <a:r>
              <a:rPr lang="en-US" sz="3041" spc="304">
                <a:solidFill>
                  <a:srgbClr val="FFFFFF"/>
                </a:solidFill>
                <a:latin typeface="Lato"/>
              </a:rPr>
              <a:t>ЭТО СОЗДАНИЕ ДОПОЛНИТЕЛЬНЫХ УСЛОВИЙ ДЛЯ ПОДДЕРЖАНИЯ ПРАВОПОРЯДКА В ПЕРИОД ВОЕННОГО ПОЛОЖЕНИЯ НА ТЕРРИТОРИЯХ, КОТОРЫЕ В НАИМЕНЬШЕЙ СТЕПЕНИ БУДУТ ОХВАЧЕНЫ ОРГАНАМИ ВНУТРЕННИХ ДЕЛ И ВОЙСКАМИ (ПРЕЖДЕ ВСЕГО, СЕЛЬСКИЕ НАСЕЛЕННЫЕ ПУНКТЫ, ОТДЕЛЬНЫЕ РАЙОННЫЕ ГОРОДА)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B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7834" y="2425592"/>
            <a:ext cx="18437475" cy="1259922"/>
            <a:chOff x="0" y="0"/>
            <a:chExt cx="6726041" cy="4596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26041" cy="459623"/>
            </a:xfrm>
            <a:custGeom>
              <a:avLst/>
              <a:gdLst/>
              <a:ahLst/>
              <a:cxnLst/>
              <a:rect l="l" t="t" r="r" b="b"/>
              <a:pathLst>
                <a:path w="6726041" h="459623">
                  <a:moveTo>
                    <a:pt x="0" y="0"/>
                  </a:moveTo>
                  <a:lnTo>
                    <a:pt x="6726041" y="0"/>
                  </a:lnTo>
                  <a:lnTo>
                    <a:pt x="6726041" y="459623"/>
                  </a:lnTo>
                  <a:lnTo>
                    <a:pt x="0" y="459623"/>
                  </a:lnTo>
                  <a:close/>
                </a:path>
              </a:pathLst>
            </a:custGeom>
            <a:solidFill>
              <a:srgbClr val="760303"/>
            </a:solidFill>
          </p:spPr>
        </p:sp>
      </p:grpSp>
      <p:grpSp>
        <p:nvGrpSpPr>
          <p:cNvPr id="4" name="Group 4"/>
          <p:cNvGrpSpPr/>
          <p:nvPr/>
        </p:nvGrpSpPr>
        <p:grpSpPr>
          <a:xfrm rot="-2700000">
            <a:off x="-3283041" y="-3283041"/>
            <a:ext cx="6566081" cy="6566081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60303"/>
            </a:solidFill>
          </p:spPr>
        </p:sp>
      </p:grpSp>
      <p:grpSp>
        <p:nvGrpSpPr>
          <p:cNvPr id="6" name="Group 6"/>
          <p:cNvGrpSpPr/>
          <p:nvPr/>
        </p:nvGrpSpPr>
        <p:grpSpPr>
          <a:xfrm rot="2700000">
            <a:off x="-2926440" y="-2926440"/>
            <a:ext cx="5852880" cy="5852880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50241D"/>
            </a:solidFill>
          </p:spPr>
        </p:sp>
      </p:grpSp>
      <p:grpSp>
        <p:nvGrpSpPr>
          <p:cNvPr id="8" name="Group 8"/>
          <p:cNvGrpSpPr/>
          <p:nvPr/>
        </p:nvGrpSpPr>
        <p:grpSpPr>
          <a:xfrm rot="-2700000">
            <a:off x="-3947407" y="8054845"/>
            <a:ext cx="6191799" cy="6566081"/>
            <a:chOff x="0" y="0"/>
            <a:chExt cx="1804794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04794" cy="1913890"/>
            </a:xfrm>
            <a:custGeom>
              <a:avLst/>
              <a:gdLst/>
              <a:ahLst/>
              <a:cxnLst/>
              <a:rect l="l" t="t" r="r" b="b"/>
              <a:pathLst>
                <a:path w="1804794" h="1913890">
                  <a:moveTo>
                    <a:pt x="0" y="0"/>
                  </a:moveTo>
                  <a:lnTo>
                    <a:pt x="1804794" y="0"/>
                  </a:lnTo>
                  <a:lnTo>
                    <a:pt x="1804794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50241D"/>
            </a:solidFill>
          </p:spPr>
        </p:sp>
      </p:grpSp>
      <p:grpSp>
        <p:nvGrpSpPr>
          <p:cNvPr id="10" name="Group 10"/>
          <p:cNvGrpSpPr/>
          <p:nvPr/>
        </p:nvGrpSpPr>
        <p:grpSpPr>
          <a:xfrm rot="2700000">
            <a:off x="-3777948" y="8595253"/>
            <a:ext cx="5852880" cy="5852880"/>
            <a:chOff x="0" y="0"/>
            <a:chExt cx="191389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760303"/>
            </a:solidFill>
          </p:spPr>
        </p:sp>
      </p:grpSp>
      <p:sp>
        <p:nvSpPr>
          <p:cNvPr id="12" name="Freeform 12"/>
          <p:cNvSpPr/>
          <p:nvPr/>
        </p:nvSpPr>
        <p:spPr>
          <a:xfrm rot="30000">
            <a:off x="3641802" y="556215"/>
            <a:ext cx="14466726" cy="4149600"/>
          </a:xfrm>
          <a:custGeom>
            <a:avLst/>
            <a:gdLst/>
            <a:ahLst/>
            <a:cxnLst/>
            <a:rect l="l" t="t" r="r" b="b"/>
            <a:pathLst>
              <a:path w="14466726" h="4149600">
                <a:moveTo>
                  <a:pt x="0" y="125943"/>
                </a:moveTo>
                <a:lnTo>
                  <a:pt x="14431612" y="0"/>
                </a:lnTo>
                <a:lnTo>
                  <a:pt x="14466726" y="4023658"/>
                </a:lnTo>
                <a:lnTo>
                  <a:pt x="35114" y="4149601"/>
                </a:lnTo>
                <a:lnTo>
                  <a:pt x="0" y="125943"/>
                </a:lnTo>
                <a:close/>
              </a:path>
            </a:pathLst>
          </a:custGeom>
          <a:blipFill>
            <a:blip r:embed="rId2"/>
            <a:stretch>
              <a:fillRect l="-2564" t="-64" r="-1559" b="-1145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536320" y="5310336"/>
            <a:ext cx="16218280" cy="32701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78"/>
              </a:lnSpc>
            </a:pPr>
            <a:r>
              <a:rPr lang="en-US" sz="3627" spc="362" dirty="0">
                <a:solidFill>
                  <a:srgbClr val="000000"/>
                </a:solidFill>
                <a:latin typeface="Merriweather Italics"/>
              </a:rPr>
              <a:t>17 ИЮЛЯ 2023 Г. ПРЕЗИДЕНТ РЕСПУБЛИКИ БЕЛАРУСЬ ПОДПИСАЛ ЗАКОН РЕСПУБЛИКИ БЕЛАРУСЬ № 287-З «О НАРОДНОМ ОПОЛЧЕНИИ» (ДАЛЕЕ – ЗАКОН). </a:t>
            </a:r>
          </a:p>
          <a:p>
            <a:pPr algn="just">
              <a:lnSpc>
                <a:spcPts val="5078"/>
              </a:lnSpc>
            </a:pPr>
            <a:r>
              <a:rPr lang="en-US" sz="3627" spc="362" dirty="0">
                <a:solidFill>
                  <a:srgbClr val="000000"/>
                </a:solidFill>
                <a:latin typeface="Merriweather Italics"/>
              </a:rPr>
              <a:t>ЦЕЛЬ ЗАКОНА – ПРИДАТЬ ОБОРОНЕ БЕЛОРУССКОГО ГОСУДАРСТВА ВСЕНАРОДНЫЙ ХАРАКТЕР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B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7834" y="2425592"/>
            <a:ext cx="18437475" cy="1259922"/>
            <a:chOff x="0" y="0"/>
            <a:chExt cx="6726041" cy="4596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26041" cy="459623"/>
            </a:xfrm>
            <a:custGeom>
              <a:avLst/>
              <a:gdLst/>
              <a:ahLst/>
              <a:cxnLst/>
              <a:rect l="l" t="t" r="r" b="b"/>
              <a:pathLst>
                <a:path w="6726041" h="459623">
                  <a:moveTo>
                    <a:pt x="0" y="0"/>
                  </a:moveTo>
                  <a:lnTo>
                    <a:pt x="6726041" y="0"/>
                  </a:lnTo>
                  <a:lnTo>
                    <a:pt x="6726041" y="459623"/>
                  </a:lnTo>
                  <a:lnTo>
                    <a:pt x="0" y="459623"/>
                  </a:lnTo>
                  <a:close/>
                </a:path>
              </a:pathLst>
            </a:custGeom>
            <a:solidFill>
              <a:srgbClr val="760303"/>
            </a:solidFill>
          </p:spPr>
        </p:sp>
      </p:grpSp>
      <p:grpSp>
        <p:nvGrpSpPr>
          <p:cNvPr id="4" name="Group 4"/>
          <p:cNvGrpSpPr/>
          <p:nvPr/>
        </p:nvGrpSpPr>
        <p:grpSpPr>
          <a:xfrm rot="-2700000">
            <a:off x="-3283041" y="-3283041"/>
            <a:ext cx="6566081" cy="6566081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60303"/>
            </a:solidFill>
          </p:spPr>
        </p:sp>
      </p:grpSp>
      <p:grpSp>
        <p:nvGrpSpPr>
          <p:cNvPr id="6" name="Group 6"/>
          <p:cNvGrpSpPr/>
          <p:nvPr/>
        </p:nvGrpSpPr>
        <p:grpSpPr>
          <a:xfrm rot="2700000">
            <a:off x="-2926440" y="-2926440"/>
            <a:ext cx="5852880" cy="5852880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50241D"/>
            </a:solidFill>
          </p:spPr>
        </p:sp>
      </p:grpSp>
      <p:grpSp>
        <p:nvGrpSpPr>
          <p:cNvPr id="8" name="Group 8"/>
          <p:cNvGrpSpPr/>
          <p:nvPr/>
        </p:nvGrpSpPr>
        <p:grpSpPr>
          <a:xfrm rot="-2700000">
            <a:off x="-3947407" y="8054845"/>
            <a:ext cx="6191799" cy="6566081"/>
            <a:chOff x="0" y="0"/>
            <a:chExt cx="1804794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04794" cy="1913890"/>
            </a:xfrm>
            <a:custGeom>
              <a:avLst/>
              <a:gdLst/>
              <a:ahLst/>
              <a:cxnLst/>
              <a:rect l="l" t="t" r="r" b="b"/>
              <a:pathLst>
                <a:path w="1804794" h="1913890">
                  <a:moveTo>
                    <a:pt x="0" y="0"/>
                  </a:moveTo>
                  <a:lnTo>
                    <a:pt x="1804794" y="0"/>
                  </a:lnTo>
                  <a:lnTo>
                    <a:pt x="1804794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50241D"/>
            </a:solidFill>
          </p:spPr>
        </p:sp>
      </p:grpSp>
      <p:grpSp>
        <p:nvGrpSpPr>
          <p:cNvPr id="10" name="Group 10"/>
          <p:cNvGrpSpPr/>
          <p:nvPr/>
        </p:nvGrpSpPr>
        <p:grpSpPr>
          <a:xfrm rot="2700000">
            <a:off x="-3777948" y="8595253"/>
            <a:ext cx="5852880" cy="5852880"/>
            <a:chOff x="0" y="0"/>
            <a:chExt cx="191389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760303"/>
            </a:solidFill>
          </p:spPr>
        </p:sp>
      </p:grpSp>
      <p:sp>
        <p:nvSpPr>
          <p:cNvPr id="12" name="Freeform 12"/>
          <p:cNvSpPr/>
          <p:nvPr/>
        </p:nvSpPr>
        <p:spPr>
          <a:xfrm rot="30000">
            <a:off x="2553158" y="425407"/>
            <a:ext cx="14929782" cy="4282422"/>
          </a:xfrm>
          <a:custGeom>
            <a:avLst/>
            <a:gdLst/>
            <a:ahLst/>
            <a:cxnLst/>
            <a:rect l="l" t="t" r="r" b="b"/>
            <a:pathLst>
              <a:path w="14929782" h="4282422">
                <a:moveTo>
                  <a:pt x="0" y="129974"/>
                </a:moveTo>
                <a:lnTo>
                  <a:pt x="14893544" y="0"/>
                </a:lnTo>
                <a:lnTo>
                  <a:pt x="14929782" y="4152448"/>
                </a:lnTo>
                <a:lnTo>
                  <a:pt x="36238" y="4282422"/>
                </a:lnTo>
                <a:lnTo>
                  <a:pt x="0" y="129974"/>
                </a:lnTo>
                <a:close/>
              </a:path>
            </a:pathLst>
          </a:custGeom>
          <a:blipFill>
            <a:blip r:embed="rId2"/>
            <a:stretch>
              <a:fillRect l="-2564" t="-64" r="-1559" b="-1145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536320" y="5310336"/>
            <a:ext cx="15928785" cy="2545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78"/>
              </a:lnSpc>
            </a:pPr>
            <a:r>
              <a:rPr lang="en-US" sz="3627" spc="362">
                <a:solidFill>
                  <a:srgbClr val="000000"/>
                </a:solidFill>
                <a:latin typeface="Merriweather Italics"/>
              </a:rPr>
              <a:t>ПЛАНИРУЕТСЯ, ЧТО СОСТАВ (СПИСКИ УЧАСТНИКОВ) НАРОДНОГО ОПОЛЧЕНИЯ БУДЕТ ОПРЕДЕЛЕН В МИРНОЕ ВРЕМЯ, ЧТОБЫ В СЛУЧАЕ ВОЗНИКНОВЕНИЯ УГРОЗЫ ЭТИ ВОПРОСЫ НЕ ПРИШЛОСЬ РЕШАТЬ МГНОВЕННО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B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6816" y="0"/>
            <a:ext cx="452408" cy="10287000"/>
            <a:chOff x="0" y="0"/>
            <a:chExt cx="165040" cy="3752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5040" cy="3752726"/>
            </a:xfrm>
            <a:custGeom>
              <a:avLst/>
              <a:gdLst/>
              <a:ahLst/>
              <a:cxnLst/>
              <a:rect l="l" t="t" r="r" b="b"/>
              <a:pathLst>
                <a:path w="165040" h="3752726">
                  <a:moveTo>
                    <a:pt x="0" y="0"/>
                  </a:moveTo>
                  <a:lnTo>
                    <a:pt x="165040" y="0"/>
                  </a:lnTo>
                  <a:lnTo>
                    <a:pt x="165040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760303"/>
            </a:solidFill>
          </p:spPr>
        </p:sp>
      </p:grpSp>
      <p:grpSp>
        <p:nvGrpSpPr>
          <p:cNvPr id="4" name="Group 4"/>
          <p:cNvGrpSpPr/>
          <p:nvPr/>
        </p:nvGrpSpPr>
        <p:grpSpPr>
          <a:xfrm rot="-2700000">
            <a:off x="15385959" y="1860459"/>
            <a:ext cx="6566081" cy="6566081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50241D"/>
            </a:solidFill>
          </p:spPr>
        </p:sp>
      </p:grpSp>
      <p:grpSp>
        <p:nvGrpSpPr>
          <p:cNvPr id="6" name="Group 6"/>
          <p:cNvGrpSpPr/>
          <p:nvPr/>
        </p:nvGrpSpPr>
        <p:grpSpPr>
          <a:xfrm rot="2700000">
            <a:off x="15742560" y="2217060"/>
            <a:ext cx="5852880" cy="5852880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760303"/>
            </a:solidFill>
          </p:spPr>
        </p:sp>
      </p:grpSp>
      <p:grpSp>
        <p:nvGrpSpPr>
          <p:cNvPr id="8" name="Group 8"/>
          <p:cNvGrpSpPr/>
          <p:nvPr/>
        </p:nvGrpSpPr>
        <p:grpSpPr>
          <a:xfrm rot="2700000">
            <a:off x="11524419" y="8043030"/>
            <a:ext cx="6164339" cy="6164339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50241D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2597689" y="2529152"/>
            <a:ext cx="4960789" cy="6604642"/>
            <a:chOff x="0" y="0"/>
            <a:chExt cx="3663950" cy="4878070"/>
          </a:xfrm>
        </p:grpSpPr>
        <p:sp>
          <p:nvSpPr>
            <p:cNvPr id="11" name="Freeform 11"/>
            <p:cNvSpPr/>
            <p:nvPr/>
          </p:nvSpPr>
          <p:spPr>
            <a:xfrm>
              <a:off x="31750" y="31750"/>
              <a:ext cx="3600450" cy="4814570"/>
            </a:xfrm>
            <a:custGeom>
              <a:avLst/>
              <a:gdLst/>
              <a:ahLst/>
              <a:cxnLst/>
              <a:rect l="l" t="t" r="r" b="b"/>
              <a:pathLst>
                <a:path w="3600450" h="481457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2"/>
              <a:stretch>
                <a:fillRect l="-34486" r="-56203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3663950" cy="4878070"/>
            </a:xfrm>
            <a:custGeom>
              <a:avLst/>
              <a:gdLst/>
              <a:ahLst/>
              <a:cxnLst/>
              <a:rect l="l" t="t" r="r" b="b"/>
              <a:pathLst>
                <a:path w="3663950" h="487807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760303"/>
            </a:solidFill>
          </p:spPr>
        </p:sp>
      </p:grpSp>
      <p:grpSp>
        <p:nvGrpSpPr>
          <p:cNvPr id="13" name="Group 13"/>
          <p:cNvGrpSpPr/>
          <p:nvPr/>
        </p:nvGrpSpPr>
        <p:grpSpPr>
          <a:xfrm rot="-5400000">
            <a:off x="568482" y="1960670"/>
            <a:ext cx="829509" cy="1966473"/>
            <a:chOff x="0" y="0"/>
            <a:chExt cx="2354580" cy="55818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5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  <a:close/>
                </a:path>
              </a:pathLst>
            </a:custGeom>
            <a:solidFill>
              <a:srgbClr val="50241D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5400000">
            <a:off x="568482" y="4415830"/>
            <a:ext cx="829509" cy="1966473"/>
            <a:chOff x="0" y="0"/>
            <a:chExt cx="2354580" cy="558188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5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  <a:close/>
                </a:path>
              </a:pathLst>
            </a:custGeom>
            <a:solidFill>
              <a:srgbClr val="50241D"/>
            </a:solidFill>
          </p:spPr>
        </p:sp>
      </p:grpSp>
      <p:grpSp>
        <p:nvGrpSpPr>
          <p:cNvPr id="17" name="Group 17"/>
          <p:cNvGrpSpPr/>
          <p:nvPr/>
        </p:nvGrpSpPr>
        <p:grpSpPr>
          <a:xfrm rot="-5400000">
            <a:off x="568482" y="6870991"/>
            <a:ext cx="829509" cy="1966473"/>
            <a:chOff x="0" y="0"/>
            <a:chExt cx="2354580" cy="558188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5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  <a:close/>
                </a:path>
              </a:pathLst>
            </a:custGeom>
            <a:solidFill>
              <a:srgbClr val="50241D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197245" y="2603063"/>
            <a:ext cx="8926205" cy="238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3000" spc="300">
                <a:solidFill>
                  <a:srgbClr val="000000"/>
                </a:solidFill>
                <a:latin typeface="Lato Italics"/>
              </a:rPr>
              <a:t>В соответствии с Законом участие граждан в деятельности народного ополчения основывается на принципах добровольности, законности, гуманизма и гласных форм действий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197245" y="5544650"/>
            <a:ext cx="9387750" cy="1501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43"/>
              </a:lnSpc>
            </a:pPr>
            <a:r>
              <a:rPr lang="en-US" sz="3155" spc="315">
                <a:solidFill>
                  <a:srgbClr val="000000"/>
                </a:solidFill>
                <a:latin typeface="Lato Italics"/>
              </a:rPr>
              <a:t>Формирование народного ополчения осуществляется на основании указа Президента Республики Беларусь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197245" y="7420424"/>
            <a:ext cx="8926205" cy="238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3000" spc="300">
                <a:solidFill>
                  <a:srgbClr val="000000"/>
                </a:solidFill>
                <a:latin typeface="Lato Italics"/>
              </a:rPr>
              <a:t>Отряды народного ополчения формируются на основании решений местных исполнительных и распорядительных органов, местных советов обороны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428018" y="391128"/>
            <a:ext cx="15517082" cy="194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9"/>
              </a:lnSpc>
            </a:pPr>
            <a:r>
              <a:rPr lang="en-US" sz="6999" spc="349" dirty="0" err="1">
                <a:solidFill>
                  <a:srgbClr val="231F20"/>
                </a:solidFill>
                <a:latin typeface="Poppins Ultra-Bold"/>
              </a:rPr>
              <a:t>Основные</a:t>
            </a:r>
            <a:r>
              <a:rPr lang="en-US" sz="6999" spc="349" dirty="0">
                <a:solidFill>
                  <a:srgbClr val="231F20"/>
                </a:solidFill>
                <a:latin typeface="Poppins Ultra-Bold"/>
              </a:rPr>
              <a:t> </a:t>
            </a:r>
            <a:r>
              <a:rPr lang="en-US" sz="6999" spc="349" dirty="0" err="1">
                <a:solidFill>
                  <a:srgbClr val="231F20"/>
                </a:solidFill>
                <a:latin typeface="Poppins Ultra-Bold"/>
              </a:rPr>
              <a:t>положения</a:t>
            </a:r>
            <a:r>
              <a:rPr lang="en-US" sz="6999" spc="349" dirty="0">
                <a:solidFill>
                  <a:srgbClr val="231F20"/>
                </a:solidFill>
                <a:latin typeface="Poppins Ultra-Bold"/>
              </a:rPr>
              <a:t> </a:t>
            </a:r>
            <a:r>
              <a:rPr lang="en-US" sz="6999" spc="349" dirty="0" err="1" smtClean="0">
                <a:solidFill>
                  <a:srgbClr val="231F20"/>
                </a:solidFill>
                <a:latin typeface="Poppins Ultra-Bold"/>
              </a:rPr>
              <a:t>Закона</a:t>
            </a:r>
            <a:endParaRPr lang="ru-RU" sz="6999" spc="349" dirty="0" smtClean="0">
              <a:solidFill>
                <a:srgbClr val="231F20"/>
              </a:solidFill>
              <a:latin typeface="Poppins Ultra-Bold"/>
            </a:endParaRPr>
          </a:p>
          <a:p>
            <a:pPr algn="ctr">
              <a:lnSpc>
                <a:spcPts val="7349"/>
              </a:lnSpc>
            </a:pPr>
            <a:r>
              <a:rPr lang="en-US" sz="6999" spc="349" dirty="0" smtClean="0">
                <a:solidFill>
                  <a:srgbClr val="231F20"/>
                </a:solidFill>
                <a:latin typeface="Poppins Ultra-Bold"/>
              </a:rPr>
              <a:t> </a:t>
            </a:r>
            <a:r>
              <a:rPr lang="en-US" sz="6999" spc="349" dirty="0">
                <a:solidFill>
                  <a:srgbClr val="231F20"/>
                </a:solidFill>
                <a:latin typeface="Poppins Ultra-Bold"/>
              </a:rPr>
              <a:t>«О </a:t>
            </a:r>
            <a:r>
              <a:rPr lang="en-US" sz="6999" spc="349" dirty="0" err="1">
                <a:solidFill>
                  <a:srgbClr val="231F20"/>
                </a:solidFill>
                <a:latin typeface="Poppins Ultra-Bold"/>
              </a:rPr>
              <a:t>народном</a:t>
            </a:r>
            <a:r>
              <a:rPr lang="en-US" sz="6999" spc="349" dirty="0">
                <a:solidFill>
                  <a:srgbClr val="231F20"/>
                </a:solidFill>
                <a:latin typeface="Poppins Ultra-Bold"/>
              </a:rPr>
              <a:t> </a:t>
            </a:r>
            <a:r>
              <a:rPr lang="en-US" sz="6999" spc="349" dirty="0" err="1">
                <a:solidFill>
                  <a:srgbClr val="231F20"/>
                </a:solidFill>
                <a:latin typeface="Poppins Ultra-Bold"/>
              </a:rPr>
              <a:t>ополчении</a:t>
            </a:r>
            <a:r>
              <a:rPr lang="en-US" sz="6999" spc="349" dirty="0">
                <a:solidFill>
                  <a:srgbClr val="231F20"/>
                </a:solidFill>
                <a:latin typeface="Poppins Ultra-Bold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B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479653"/>
            <a:ext cx="18288000" cy="7258050"/>
            <a:chOff x="0" y="0"/>
            <a:chExt cx="6671512" cy="26477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2647756"/>
            </a:xfrm>
            <a:custGeom>
              <a:avLst/>
              <a:gdLst/>
              <a:ahLst/>
              <a:cxnLst/>
              <a:rect l="l" t="t" r="r" b="b"/>
              <a:pathLst>
                <a:path w="6671512" h="2647756">
                  <a:moveTo>
                    <a:pt x="0" y="0"/>
                  </a:moveTo>
                  <a:lnTo>
                    <a:pt x="6671512" y="0"/>
                  </a:lnTo>
                  <a:lnTo>
                    <a:pt x="6671512" y="2647756"/>
                  </a:lnTo>
                  <a:lnTo>
                    <a:pt x="0" y="2647756"/>
                  </a:lnTo>
                  <a:close/>
                </a:path>
              </a:pathLst>
            </a:custGeom>
            <a:solidFill>
              <a:srgbClr val="CFBFB0"/>
            </a:solidFill>
          </p:spPr>
        </p:sp>
      </p:grpSp>
      <p:grpSp>
        <p:nvGrpSpPr>
          <p:cNvPr id="4" name="Group 4"/>
          <p:cNvGrpSpPr/>
          <p:nvPr/>
        </p:nvGrpSpPr>
        <p:grpSpPr>
          <a:xfrm rot="381190">
            <a:off x="3807504" y="-705158"/>
            <a:ext cx="18288000" cy="1655287"/>
            <a:chOff x="0" y="0"/>
            <a:chExt cx="6671512" cy="6038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71512" cy="603853"/>
            </a:xfrm>
            <a:custGeom>
              <a:avLst/>
              <a:gdLst/>
              <a:ahLst/>
              <a:cxnLst/>
              <a:rect l="l" t="t" r="r" b="b"/>
              <a:pathLst>
                <a:path w="6671512" h="603853">
                  <a:moveTo>
                    <a:pt x="0" y="0"/>
                  </a:moveTo>
                  <a:lnTo>
                    <a:pt x="6671512" y="0"/>
                  </a:lnTo>
                  <a:lnTo>
                    <a:pt x="6671512" y="603853"/>
                  </a:lnTo>
                  <a:lnTo>
                    <a:pt x="0" y="603853"/>
                  </a:lnTo>
                  <a:close/>
                </a:path>
              </a:pathLst>
            </a:custGeom>
            <a:solidFill>
              <a:srgbClr val="760303"/>
            </a:solidFill>
          </p:spPr>
        </p:sp>
      </p:grpSp>
      <p:grpSp>
        <p:nvGrpSpPr>
          <p:cNvPr id="6" name="Group 6"/>
          <p:cNvGrpSpPr/>
          <p:nvPr/>
        </p:nvGrpSpPr>
        <p:grpSpPr>
          <a:xfrm rot="-284447">
            <a:off x="-3805812" y="-636028"/>
            <a:ext cx="18288000" cy="1655287"/>
            <a:chOff x="0" y="0"/>
            <a:chExt cx="6671512" cy="6038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71512" cy="603853"/>
            </a:xfrm>
            <a:custGeom>
              <a:avLst/>
              <a:gdLst/>
              <a:ahLst/>
              <a:cxnLst/>
              <a:rect l="l" t="t" r="r" b="b"/>
              <a:pathLst>
                <a:path w="6671512" h="603853">
                  <a:moveTo>
                    <a:pt x="0" y="0"/>
                  </a:moveTo>
                  <a:lnTo>
                    <a:pt x="6671512" y="0"/>
                  </a:lnTo>
                  <a:lnTo>
                    <a:pt x="6671512" y="603853"/>
                  </a:lnTo>
                  <a:lnTo>
                    <a:pt x="0" y="603853"/>
                  </a:lnTo>
                  <a:close/>
                </a:path>
              </a:pathLst>
            </a:custGeom>
            <a:solidFill>
              <a:srgbClr val="760303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-113885" y="2833613"/>
            <a:ext cx="17373185" cy="5609280"/>
          </a:xfrm>
          <a:custGeom>
            <a:avLst/>
            <a:gdLst/>
            <a:ahLst/>
            <a:cxnLst/>
            <a:rect l="l" t="t" r="r" b="b"/>
            <a:pathLst>
              <a:path w="17373185" h="5609280">
                <a:moveTo>
                  <a:pt x="0" y="0"/>
                </a:moveTo>
                <a:lnTo>
                  <a:pt x="17373185" y="0"/>
                </a:lnTo>
                <a:lnTo>
                  <a:pt x="17373185" y="5609280"/>
                </a:lnTo>
                <a:lnTo>
                  <a:pt x="0" y="56092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627288" y="3116921"/>
            <a:ext cx="8183805" cy="5778062"/>
          </a:xfrm>
          <a:custGeom>
            <a:avLst/>
            <a:gdLst/>
            <a:ahLst/>
            <a:cxnLst/>
            <a:rect l="l" t="t" r="r" b="b"/>
            <a:pathLst>
              <a:path w="8183805" h="5778062">
                <a:moveTo>
                  <a:pt x="0" y="0"/>
                </a:moveTo>
                <a:lnTo>
                  <a:pt x="8183806" y="0"/>
                </a:lnTo>
                <a:lnTo>
                  <a:pt x="8183806" y="5778063"/>
                </a:lnTo>
                <a:lnTo>
                  <a:pt x="0" y="57780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05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0" y="9319615"/>
            <a:ext cx="18437475" cy="1259922"/>
            <a:chOff x="0" y="0"/>
            <a:chExt cx="6726041" cy="45962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726041" cy="459623"/>
            </a:xfrm>
            <a:custGeom>
              <a:avLst/>
              <a:gdLst/>
              <a:ahLst/>
              <a:cxnLst/>
              <a:rect l="l" t="t" r="r" b="b"/>
              <a:pathLst>
                <a:path w="6726041" h="459623">
                  <a:moveTo>
                    <a:pt x="0" y="0"/>
                  </a:moveTo>
                  <a:lnTo>
                    <a:pt x="6726041" y="0"/>
                  </a:lnTo>
                  <a:lnTo>
                    <a:pt x="6726041" y="459623"/>
                  </a:lnTo>
                  <a:lnTo>
                    <a:pt x="0" y="459623"/>
                  </a:lnTo>
                  <a:close/>
                </a:path>
              </a:pathLst>
            </a:custGeom>
            <a:solidFill>
              <a:srgbClr val="760303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1180338" y="375720"/>
            <a:ext cx="15927324" cy="328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7"/>
              </a:lnSpc>
            </a:pPr>
            <a:r>
              <a:rPr lang="en-US" sz="6055" spc="302">
                <a:solidFill>
                  <a:srgbClr val="EFEFEF"/>
                </a:solidFill>
                <a:latin typeface="Poppins Bold"/>
              </a:rPr>
              <a:t> ДОБРОВОЛЕЦ ПРИ ВЫПОЛНЕНИИ ЗАДАЧ НАРОДНОГО ОПОЛЧЕНИЯ ОБЯЗАН:</a:t>
            </a:r>
          </a:p>
          <a:p>
            <a:pPr algn="ctr">
              <a:lnSpc>
                <a:spcPts val="6357"/>
              </a:lnSpc>
            </a:pPr>
            <a:endParaRPr lang="en-US" sz="6055" spc="302">
              <a:solidFill>
                <a:srgbClr val="EFEFEF"/>
              </a:solidFill>
              <a:latin typeface="Poppi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0" y="3847524"/>
            <a:ext cx="9627288" cy="3714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55"/>
              </a:lnSpc>
            </a:pPr>
            <a:r>
              <a:rPr lang="en-US" sz="2924" spc="292">
                <a:solidFill>
                  <a:srgbClr val="000000"/>
                </a:solidFill>
                <a:latin typeface="Merriweather Bold"/>
              </a:rPr>
              <a:t>Соблюдать Конституцию Республики Беларусь, настоящий Закон и иные акты законодательства, не допускать необоснованного ограничения прав и свобод граждан, совершения действий,</a:t>
            </a:r>
          </a:p>
          <a:p>
            <a:pPr algn="just">
              <a:lnSpc>
                <a:spcPts val="3655"/>
              </a:lnSpc>
            </a:pPr>
            <a:r>
              <a:rPr lang="en-US" sz="2924" spc="292">
                <a:solidFill>
                  <a:srgbClr val="000000"/>
                </a:solidFill>
                <a:latin typeface="Merriweather Bold"/>
              </a:rPr>
              <a:t>имеющих целью унижение чести и достоинства человека </a:t>
            </a:r>
          </a:p>
          <a:p>
            <a:pPr algn="just">
              <a:lnSpc>
                <a:spcPts val="3655"/>
              </a:lnSpc>
            </a:pPr>
            <a:r>
              <a:rPr lang="en-US" sz="2924" spc="292">
                <a:solidFill>
                  <a:srgbClr val="000000"/>
                </a:solidFill>
                <a:latin typeface="Merriweather Bold"/>
              </a:rPr>
              <a:t> и гражданина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2190</Words>
  <Application>Microsoft Office PowerPoint</Application>
  <PresentationFormat>Произвольный</PresentationFormat>
  <Paragraphs>113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61" baseType="lpstr">
      <vt:lpstr>Lato Italics</vt:lpstr>
      <vt:lpstr>Lato</vt:lpstr>
      <vt:lpstr>Merriweather Italics</vt:lpstr>
      <vt:lpstr>DM Sans</vt:lpstr>
      <vt:lpstr>Poppins Bold</vt:lpstr>
      <vt:lpstr>Montserrat Classic Bold</vt:lpstr>
      <vt:lpstr>Oswald</vt:lpstr>
      <vt:lpstr>Calibri</vt:lpstr>
      <vt:lpstr>Constantia</vt:lpstr>
      <vt:lpstr>Open Sauce Bold</vt:lpstr>
      <vt:lpstr>Montserrat Light Bold Italics</vt:lpstr>
      <vt:lpstr>Poppins Heavy</vt:lpstr>
      <vt:lpstr>Poppins</vt:lpstr>
      <vt:lpstr>Montserrat Light</vt:lpstr>
      <vt:lpstr>Merriweather Bold</vt:lpstr>
      <vt:lpstr>Bodoni FLF Italics</vt:lpstr>
      <vt:lpstr>Poppins Ultra-Bold</vt:lpstr>
      <vt:lpstr>Poppins Bold Italics</vt:lpstr>
      <vt:lpstr>Poor Richard</vt:lpstr>
      <vt:lpstr>Public Sans Thin</vt:lpstr>
      <vt:lpstr>Arimo Bold</vt:lpstr>
      <vt:lpstr>Oswald Bold</vt:lpstr>
      <vt:lpstr>Arial</vt:lpstr>
      <vt:lpstr>Montserrat Light Bold</vt:lpstr>
      <vt:lpstr>Merriweather Bold Italics</vt:lpstr>
      <vt:lpstr>Bodoni FLF Bold Italics</vt:lpstr>
      <vt:lpstr>Arimo</vt:lpstr>
      <vt:lpstr>Montserrat Classic</vt:lpstr>
      <vt:lpstr>Lato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Elegant and Professional Company Business Proposal Presentation</dc:title>
  <cp:lastModifiedBy>Пользователь</cp:lastModifiedBy>
  <cp:revision>7</cp:revision>
  <dcterms:created xsi:type="dcterms:W3CDTF">2006-08-16T00:00:00Z</dcterms:created>
  <dcterms:modified xsi:type="dcterms:W3CDTF">2023-08-15T13:26:51Z</dcterms:modified>
  <dc:identifier>DAFrOwcme0E</dc:identifier>
</cp:coreProperties>
</file>