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67" r:id="rId4"/>
    <p:sldId id="268" r:id="rId5"/>
    <p:sldId id="294" r:id="rId6"/>
    <p:sldId id="263" r:id="rId7"/>
    <p:sldId id="265" r:id="rId8"/>
    <p:sldId id="271" r:id="rId9"/>
    <p:sldId id="272" r:id="rId10"/>
    <p:sldId id="295" r:id="rId11"/>
    <p:sldId id="273" r:id="rId12"/>
    <p:sldId id="274" r:id="rId13"/>
    <p:sldId id="296" r:id="rId14"/>
    <p:sldId id="297" r:id="rId15"/>
    <p:sldId id="275" r:id="rId16"/>
    <p:sldId id="298" r:id="rId17"/>
    <p:sldId id="276" r:id="rId18"/>
    <p:sldId id="277" r:id="rId19"/>
    <p:sldId id="278" r:id="rId20"/>
    <p:sldId id="279" r:id="rId21"/>
    <p:sldId id="300" r:id="rId22"/>
    <p:sldId id="29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301" r:id="rId3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8B482-9A8D-4E27-9BF3-CF46F02B80E1}" type="datetimeFigureOut">
              <a:rPr lang="ru-RU"/>
              <a:pPr>
                <a:defRPr/>
              </a:pPr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874A7-2760-4FB4-B86D-E1B00F34C2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D816-8442-4E22-9A68-BDC2817DF227}" type="datetimeFigureOut">
              <a:rPr lang="ru-RU"/>
              <a:pPr>
                <a:defRPr/>
              </a:pPr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8DF2F-29A7-4749-8257-4A8AE08D86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4CBF9-27F8-4556-BDB3-18DEF2399FB2}" type="datetimeFigureOut">
              <a:rPr lang="ru-RU"/>
              <a:pPr>
                <a:defRPr/>
              </a:pPr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60315-A263-4C58-B803-0B03141D35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64D09-DFFD-4AFB-BB71-2E78A67BCD20}" type="datetimeFigureOut">
              <a:rPr lang="ru-RU"/>
              <a:pPr>
                <a:defRPr/>
              </a:pPr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E2352-0BE3-411D-9445-A6E0972C01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A1558-5A48-49FB-800B-C797FF7D44BE}" type="datetimeFigureOut">
              <a:rPr lang="ru-RU"/>
              <a:pPr>
                <a:defRPr/>
              </a:pPr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DA2F1-2018-408D-BF7F-392EE8890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77C47-F3AC-4D3C-9873-B9AEB98D1D84}" type="datetimeFigureOut">
              <a:rPr lang="ru-RU"/>
              <a:pPr>
                <a:defRPr/>
              </a:pPr>
              <a:t>12.09.2023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17E39-9A3E-4F83-A44D-59DE9C486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7CA62-26B4-4F11-9CDB-2099C3E9A89E}" type="datetimeFigureOut">
              <a:rPr lang="ru-RU"/>
              <a:pPr>
                <a:defRPr/>
              </a:pPr>
              <a:t>12.09.2023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E319-9647-4C17-A673-77FAA4F2C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332F1-C753-44D7-8286-B40C52FB69D4}" type="datetimeFigureOut">
              <a:rPr lang="ru-RU"/>
              <a:pPr>
                <a:defRPr/>
              </a:pPr>
              <a:t>12.09.2023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CCE1B-B28B-465F-8DD0-C1E2C50807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72EB8-69B7-41FF-A30B-E36F7B57A11F}" type="datetimeFigureOut">
              <a:rPr lang="ru-RU"/>
              <a:pPr>
                <a:defRPr/>
              </a:pPr>
              <a:t>12.09.2023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D4AF0-5ED6-46F2-BF8D-C004AECA84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1E7BF-DC9B-4AF4-A3D9-6FE6DD9D71AD}" type="datetimeFigureOut">
              <a:rPr lang="ru-RU"/>
              <a:pPr>
                <a:defRPr/>
              </a:pPr>
              <a:t>12.09.2023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869E2-CD23-40D8-9268-C71B40818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498E4-2A1C-44D4-A895-DD865103A442}" type="datetimeFigureOut">
              <a:rPr lang="ru-RU"/>
              <a:pPr>
                <a:defRPr/>
              </a:pPr>
              <a:t>12.09.2023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F807D-A915-4E7D-B4AF-B4CCC950F1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75A1F-DE81-46A0-8831-FAD0990D0179}" type="datetimeFigureOut">
              <a:rPr lang="ru-RU"/>
              <a:pPr>
                <a:defRPr/>
              </a:pPr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4650F2-B802-4A87-8CC8-44A383DC63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8813" y="1495425"/>
            <a:ext cx="11231562" cy="2678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«По масштабам, политическим и военным результатам героическая борьба советских людей на временно оккупированной территории приобрела значение одного из важнейших факторов разгрома фашизма… Это был еще один фронт, созданный народной инициативой и высоким патриотизмом». 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525" y="4881563"/>
            <a:ext cx="11231563" cy="12001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29 апреля 2005 г.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церемонии открытия в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г.Минске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архитектурно–скульптурного знака «Беларусь партизанская».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63" y="4759325"/>
            <a:ext cx="11231562" cy="1816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 июля 1944 г. – символ завершения на нашей земле последней в истории Беларуси войны,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после которой на нашей земле наступил прочный мир, начался период созидания. </a:t>
            </a:r>
          </a:p>
        </p:txBody>
      </p:sp>
      <p:pic>
        <p:nvPicPr>
          <p:cNvPr id="23554" name="Picture 2" descr="https://upload.wikimedia.org/wikipedia/commons/5/50/%D0%92%D0%B0%D0%BB%D0%B5%D0%BD%D1%82%D0%B8%D0%BD_%D0%92%D0%BE%D0%BB%D0%BA%D0%BE%D0%B2_%D0%9C%D0%B8%D0%BD%D1%81%D0%BA_3_%D0%B8%D1%8E%D0%BB%D1%8F_1944_%D0%B3%D0%BE%D0%B4%D0%B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5263" y="138113"/>
            <a:ext cx="9072562" cy="46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775" y="790575"/>
            <a:ext cx="11229975" cy="954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После Великой Победы белорусский народ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буквальном смысле возродил свою республику из пепла.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3250" y="5616575"/>
            <a:ext cx="11231563" cy="954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Промышленность БССР уже в 1950 году достигла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довоенного уровня по выпуску продукции и превзошла его. </a:t>
            </a:r>
          </a:p>
        </p:txBody>
      </p:sp>
      <p:pic>
        <p:nvPicPr>
          <p:cNvPr id="24579" name="Picture 2" descr="https://i.trse.ru/2021/10/8kgt-1200x90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9363" y="2009775"/>
            <a:ext cx="44862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https://smart.by/upload/iblock/717/BELAZ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13" y="4176713"/>
            <a:ext cx="1798637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 descr="https://kali.by/upload/iblock/9f1/9f1d4590f457ada013e940b4a59030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5838" y="1987550"/>
            <a:ext cx="445135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https://s.mediasalt.ru/images/356/356643/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63150" y="4176713"/>
            <a:ext cx="197961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775" y="804863"/>
            <a:ext cx="11229975" cy="954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1950/1951 учебном году количество школ в республике достигло довоенного уровня.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930400"/>
            <a:ext cx="2454275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575" y="3530600"/>
            <a:ext cx="239712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2263" y="4600575"/>
            <a:ext cx="2454275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5413" y="1930400"/>
            <a:ext cx="6754812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6829425" y="5221288"/>
            <a:ext cx="4973638" cy="523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Строились новые города</a:t>
            </a:r>
          </a:p>
        </p:txBody>
      </p:sp>
      <p:pic>
        <p:nvPicPr>
          <p:cNvPr id="2662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" y="600075"/>
            <a:ext cx="4983163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2719388" y="2873375"/>
            <a:ext cx="2813050" cy="523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Новополоцк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1038" y="450850"/>
            <a:ext cx="6286500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75" y="4008438"/>
            <a:ext cx="6288088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>
            <a:extLst>
              <a:ext uri="{FF2B5EF4-FFF2-40B4-BE49-F238E27FC236}"/>
            </a:extLst>
          </p:cNvPr>
          <p:cNvSpPr/>
          <p:nvPr/>
        </p:nvSpPr>
        <p:spPr>
          <a:xfrm>
            <a:off x="5761038" y="3297238"/>
            <a:ext cx="2341562" cy="523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Солигорск</a:t>
            </a:r>
          </a:p>
        </p:txBody>
      </p: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320675" y="6161088"/>
            <a:ext cx="1606550" cy="523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Жодино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2775" y="4551363"/>
            <a:ext cx="11231563" cy="1816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Первым в мире музеем,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посвященным самой кровопролитной войне ХХ века,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стал Белорусский государственный музей истории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Великой Отечественной войны,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открытый в октябре 1944 г. </a:t>
            </a:r>
          </a:p>
        </p:txBody>
      </p:sp>
      <p:pic>
        <p:nvPicPr>
          <p:cNvPr id="27650" name="Picture 2" descr="https://1transfer.by/wp-content/uploads/2022/01/000038_19b9928c931ec2372dc32653a87d49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2063" y="323850"/>
            <a:ext cx="550227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https://smolbattle.ru/data/attachments/325/325872-af64902d0d24493b1bc836500dcbca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613" y="850900"/>
            <a:ext cx="53784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27563" y="3506788"/>
            <a:ext cx="7200900" cy="3108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12-й пятилетке (1986–1990 гг.) велась разработка 23-х республиканских комплексных программ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приоритетным направлениям фундаментальных исследований (машиностроение, электронные устройства, лазерная техника и др.).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9688" y="0"/>
            <a:ext cx="36782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/>
          <a:srcRect l="13431" t="2667" r="12788" b="4410"/>
          <a:stretch>
            <a:fillRect/>
          </a:stretch>
        </p:blipFill>
        <p:spPr bwMode="auto">
          <a:xfrm>
            <a:off x="498475" y="684213"/>
            <a:ext cx="3679825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27488" y="5372100"/>
            <a:ext cx="7954962" cy="12001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Отличительные черты характера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белорусского народа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 descr="https://drikus.club/uploads/posts/2021-12/1640017599_81-drikus-club-p-traktor-s-plugom-tekhnika-krasivo-foto-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" y="4179888"/>
            <a:ext cx="28130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 descr="https://mlyn.by/wp-content/uploads/2023/05/16252129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50" y="1173163"/>
            <a:ext cx="3028950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https://www.vyverskiuypk.by/images/2223/2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2439988"/>
            <a:ext cx="2973388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7238" y="195263"/>
            <a:ext cx="5856287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https://cdnn11.img.sputnik.by/img/103790/00/1037900063_0:30:1600:1036_1920x0_80_0_0_c2c7854cf75f510766ae1bfce7bd6af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08325" y="119063"/>
            <a:ext cx="3282950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1963" y="1924050"/>
            <a:ext cx="11231562" cy="22463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«Мало беречь и возрождать. Актуальным стал вопрос                 о поэтапном культурном «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импортозамещении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»… Надо активней продвигать свои традиции, свои символы, своих артистов, художников и так далее. Тем более что спрос      на отечественное, на родное растет».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963" y="4686300"/>
            <a:ext cx="11231562" cy="831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31 марта 2023 г.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ежегодном Послании к белорусскому народу и Парламенту.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25" y="1416050"/>
            <a:ext cx="11231563" cy="2676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«Мы никогда не выставляли свою любовь напоказ,                        а просто, как говорят в народе, «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рабiлi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»: строили, вели хозяйство, растили детей. Нашим брендом стала привязанность к своей земле, дому, малой родине, родным и близким. И главное – решимость защищать свой дом, семью». 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963" y="4225925"/>
            <a:ext cx="11231562" cy="830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11 февраля 2021 г.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своем докладе на шестом Всебелорусском народном собрании.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1013" y="917575"/>
            <a:ext cx="9790112" cy="1814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сентября наша страна празднует День народного единства, приуроченный одному из важнейших событий белорусской истории – воссоединению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1939 году Западной Беларуси и БССР. </a:t>
            </a:r>
          </a:p>
        </p:txBody>
      </p:sp>
      <p:pic>
        <p:nvPicPr>
          <p:cNvPr id="14338" name="Picture 4" descr="https://minsk-reklama.by/wp-content/uploads/2021/09/17-sentjabrja-5-scal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5163" y="2897188"/>
            <a:ext cx="627062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 descr="https://vertelishki.com/ru/files/news/image/0/0/1631277845.jpg"/>
          <p:cNvPicPr>
            <a:picLocks noChangeAspect="1" noChangeArrowheads="1"/>
          </p:cNvPicPr>
          <p:nvPr/>
        </p:nvPicPr>
        <p:blipFill>
          <a:blip r:embed="rId3"/>
          <a:srcRect l="10999" r="16240"/>
          <a:stretch>
            <a:fillRect/>
          </a:stretch>
        </p:blipFill>
        <p:spPr bwMode="auto">
          <a:xfrm>
            <a:off x="481013" y="2897188"/>
            <a:ext cx="4992687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775" y="790575"/>
            <a:ext cx="11229975" cy="1816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27 февраля 2022 г. на республиканском референдуме 82,86% принявших участие в голосовании граждан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поддержали предложенные изменения и дополнения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Основной Закон белорусского государства.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3250" y="5616575"/>
            <a:ext cx="11231563" cy="954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Новая редакция Конституции Республики Беларусь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вступила в силу 15 марта 2022 г. </a:t>
            </a:r>
          </a:p>
        </p:txBody>
      </p:sp>
      <p:pic>
        <p:nvPicPr>
          <p:cNvPr id="32771" name="Picture 2" descr="https://www.ch-smi.by/wp-content/uploads/2022/01/63ab583ee3042acfe855d39d6cc6a1d5.jpg"/>
          <p:cNvPicPr>
            <a:picLocks noChangeAspect="1" noChangeArrowheads="1"/>
          </p:cNvPicPr>
          <p:nvPr/>
        </p:nvPicPr>
        <p:blipFill>
          <a:blip r:embed="rId2"/>
          <a:srcRect l="5162" t="11784" r="6734" b="7407"/>
          <a:stretch>
            <a:fillRect/>
          </a:stretch>
        </p:blipFill>
        <p:spPr bwMode="auto">
          <a:xfrm>
            <a:off x="979488" y="2606675"/>
            <a:ext cx="3352800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https://narachanka.by/wp-content/uploads/2020/10/konstitucziya.jpg"/>
          <p:cNvPicPr>
            <a:picLocks noChangeAspect="1" noChangeArrowheads="1"/>
          </p:cNvPicPr>
          <p:nvPr/>
        </p:nvPicPr>
        <p:blipFill>
          <a:blip r:embed="rId3"/>
          <a:srcRect l="22301" r="20863"/>
          <a:stretch>
            <a:fillRect/>
          </a:stretch>
        </p:blipFill>
        <p:spPr bwMode="auto">
          <a:xfrm>
            <a:off x="4332288" y="2716213"/>
            <a:ext cx="2473325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 descr="https://s0.rbk.ru/v6_top_pics/media/img/7/78/7564638720707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2775" y="2601913"/>
            <a:ext cx="4872038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2613" y="987425"/>
            <a:ext cx="11231562" cy="1384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стране продолжается процесс консолидации усилий                     и ресурсов государства, институтов гражданского общества и граждан по реализации и защите национальных интересов.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0950" y="2813050"/>
            <a:ext cx="5072063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https://inform-progulka.by/images/cms-image-000025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744538"/>
            <a:ext cx="11223625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25" y="1947863"/>
            <a:ext cx="11231563" cy="1384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«Белорусское миролюбие не синоним жертвенности.                     В случае любой агрессии ответ белорусской стороны будет быстрым, жестким и адекватным».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963" y="4465638"/>
            <a:ext cx="11231562" cy="8302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20 февраля 2023 г.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заседании Совета Безопасности Республики Беларусь.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775" y="790575"/>
            <a:ext cx="11229975" cy="954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Каждый этап нашей истории – неотъемлемый элемент прочного фундамента, на котором мы строим свое будущее. </a:t>
            </a:r>
          </a:p>
        </p:txBody>
      </p:sp>
      <p:pic>
        <p:nvPicPr>
          <p:cNvPr id="36866" name="Picture 2" descr="https://quizizz.com/_media/quizzes/c1492933-b42b-42aa-92a3-4db42e375c10_900_9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995488"/>
            <a:ext cx="3336925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 descr="https://zviazda.by/sites/default/files/field/image/1260x7084ad31cfb85148abc88210f6def39545c15534f2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9025" y="1995488"/>
            <a:ext cx="3000375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 descr="https://gp.by/upload/iblock/f99/f99759a6cd5912bcac77426a4045418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7138" y="1831975"/>
            <a:ext cx="4322762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2" descr="http://ic.pics.livejournal.com/kottega/15585822/119889/original.jpg"/>
          <p:cNvPicPr>
            <a:picLocks noChangeAspect="1" noChangeArrowheads="1"/>
          </p:cNvPicPr>
          <p:nvPr/>
        </p:nvPicPr>
        <p:blipFill>
          <a:blip r:embed="rId5"/>
          <a:srcRect l="28082" t="3081" r="3305" b="6181"/>
          <a:stretch>
            <a:fillRect/>
          </a:stretch>
        </p:blipFill>
        <p:spPr bwMode="auto">
          <a:xfrm>
            <a:off x="4027488" y="4244975"/>
            <a:ext cx="2811462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4" descr="https://static.tildacdn.com/tild6164-6334-4666-a266-386164346535/_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92975" y="4130675"/>
            <a:ext cx="4295775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775" y="790575"/>
            <a:ext cx="11229975" cy="523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Беларусь закладывает новые культурные традиции.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6850" y="5507038"/>
            <a:ext cx="5040313" cy="7080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Международный фестиваль искусств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«Славянский базар в Витебске»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48313" y="4138613"/>
            <a:ext cx="2757487" cy="10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Купалье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Александрия собирает друзей»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132888" y="5757863"/>
            <a:ext cx="2727325" cy="706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День белорусской письменности</a:t>
            </a:r>
          </a:p>
        </p:txBody>
      </p:sp>
      <p:pic>
        <p:nvPicPr>
          <p:cNvPr id="37893" name="Picture 2" descr="https://belrus.ru/upload/1/img_99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8" y="2339975"/>
            <a:ext cx="4522787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4" descr="https://mogilev-region.gov.by/files/dsc02871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0" y="1544638"/>
            <a:ext cx="3759200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6" descr="https://www.senno.by/wp-content/uploads/2023/09/IMG_5055-768x548.jpg"/>
          <p:cNvPicPr>
            <a:picLocks noChangeAspect="1" noChangeArrowheads="1"/>
          </p:cNvPicPr>
          <p:nvPr/>
        </p:nvPicPr>
        <p:blipFill>
          <a:blip r:embed="rId4"/>
          <a:srcRect l="29420"/>
          <a:stretch>
            <a:fillRect/>
          </a:stretch>
        </p:blipFill>
        <p:spPr bwMode="auto">
          <a:xfrm>
            <a:off x="8972550" y="2646363"/>
            <a:ext cx="2952750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775" y="790575"/>
            <a:ext cx="11229975" cy="1816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Сегодня наша страна является общим, спокойным и уютным домом для представителей более 130 наций                                       и 25 вероисповеданий. Это важнейшая заслуга суверенного белорусского государства.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0863" y="5657850"/>
            <a:ext cx="11231562" cy="954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гостеприимной белорусской земле люди разных этносов и религий всегда находили место для жизни и молитвы. </a:t>
            </a:r>
          </a:p>
        </p:txBody>
      </p:sp>
      <p:pic>
        <p:nvPicPr>
          <p:cNvPr id="38915" name="Picture 2" descr="https://content.onliner.by/news/1100x5616/7a8224ee1ec3d030cac2c350f5d743d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2974975"/>
            <a:ext cx="3482975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6813" y="2517775"/>
            <a:ext cx="4587875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 descr="https://www.sb.by/upload/iblock/074/0740f037690b9bc480185008185efc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9025" y="2878138"/>
            <a:ext cx="40338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775" y="790575"/>
            <a:ext cx="11229975" cy="523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Белорусские бренды</a:t>
            </a:r>
          </a:p>
        </p:txBody>
      </p:sp>
      <p:pic>
        <p:nvPicPr>
          <p:cNvPr id="3993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892175"/>
            <a:ext cx="550703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" descr="https://konfetka-store.ru/upload/iblock/da5/da5ecaf485c41cea55ae32f0aece088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8775" y="1506538"/>
            <a:ext cx="2217738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https://babushkina.by/wp-content/uploads/2021/03/%D0%BB%D0%BE%D0%B3%D0%BE-%D0%B1%D0%B0%D0%B1%D1%83%D1%88%D0%BA%D0%B8%D0%BD%D0%B0-%D0%BA%D1%80%D1%8B%D0%BD%D0%BA%D0%B0-%D0%BF%D0%BB%D0%B0%D1%88%D0%BA%D0%B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513" y="2314575"/>
            <a:ext cx="3222625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https://info-motors.ru/images/logos/maz_logo_e-motors_r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488" y="5138738"/>
            <a:ext cx="240665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8" descr="http://i2.wp.com/golvestnik.ru/wp-content/uploads/2019/07/156207517536777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73763" y="3549650"/>
            <a:ext cx="3132137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0" descr="https://istpal.by/upload/iblock/0f2/0f2ed228c2489391eff5bb39cccc93e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51663" y="5487988"/>
            <a:ext cx="2379662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2" descr="https://media.beautyx.ee/amasty/brands/bielit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775" y="5138738"/>
            <a:ext cx="2968625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Рисунок 4"/>
          <p:cNvPicPr>
            <a:picLocks noChangeAspect="1"/>
          </p:cNvPicPr>
          <p:nvPr/>
        </p:nvPicPr>
        <p:blipFill>
          <a:blip r:embed="rId9"/>
          <a:srcRect r="562" b="2020"/>
          <a:stretch>
            <a:fillRect/>
          </a:stretch>
        </p:blipFill>
        <p:spPr bwMode="auto">
          <a:xfrm>
            <a:off x="1335088" y="3668713"/>
            <a:ext cx="3467100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Рисунок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38563" y="5746750"/>
            <a:ext cx="2801937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6" descr="https://static-ru.insales.ru/files/1/5752/13973112/original/%D0%91%D0%B5%D0%BB%D0%BB%D0%B0%D0%BA%D1%8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728200" y="4025900"/>
            <a:ext cx="22367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97013" y="365125"/>
            <a:ext cx="8504237" cy="954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Выставка научно-технических достижений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«Беларусь интеллектуальная», 2023 г.</a:t>
            </a:r>
          </a:p>
        </p:txBody>
      </p:sp>
      <p:pic>
        <p:nvPicPr>
          <p:cNvPr id="40962" name="Picture 2" descr="https://cdn-ru.bitrix24.by/b12830932/landing/38a/38a5a5310638216ceed60e52627d6e21/foto_3_1x_1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4194175"/>
            <a:ext cx="3789362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 descr="https://cdn-ru.bitrix24.by/b12830932/landing/047/0473aba84cb4ef1cb13c0604f91e1deb/foto_5_1x_1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238" y="1479550"/>
            <a:ext cx="38354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https://cdn-ru.bitrix24.by/b12830932/landing/0bb/0bb43d536b3aa936f9fd5a77b64e0ace/foto_83_1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2600" y="4164013"/>
            <a:ext cx="3833813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8" descr="https://cdn-ru.bitrix24.by/b12830932/landing/958/958dc9fe513bff5183afc096a346ebe1/foto_134_1x_2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56075" y="4194175"/>
            <a:ext cx="3789363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0" descr="https://cdn-ru.bitrix24.by/b12830932/landing/27e/27e32df242bce30c54ae1f7b26d83d24/foto_251_1x_2x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56075" y="1479550"/>
            <a:ext cx="38354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2" descr="https://cdn-ru.bitrix24.by/b12830932/landing/9ce/9ceb52629deb77867d12a66e1471a125/foto_252_1x_2x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02600" y="1479550"/>
            <a:ext cx="3833813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25" y="1439863"/>
            <a:ext cx="11231563" cy="2676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«Сформированный за годы независимости духовный, нравственный, интеллектуальный, экономический базис позволяет нам с уверенностью смотреть в будущее.                          А народное единство, добросовестный труд и бережное отношение к своей земле являются залогом достижения самых заветных целей».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963" y="4759325"/>
            <a:ext cx="11231562" cy="12001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 июля 2023 г. поздравляя соотечественников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Днем Независимости Республики Беларусь.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9888" y="4011613"/>
            <a:ext cx="11231562" cy="2676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Желание воздать должное стремлению белорусского народа быть единым, а также гибридная агрессия стран Запада                     в отношении нашей страны, дополненная проявлениями исторического реваншизма Польши с ее мечтами вернуть «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усходнiя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крэсы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», сделали понятным решение Президента Республики Беларусь воссоздать этот праздник. </a:t>
            </a:r>
          </a:p>
        </p:txBody>
      </p:sp>
      <p:pic>
        <p:nvPicPr>
          <p:cNvPr id="15362" name="Picture 2" descr="https://www.sb.by/upload/iblock/92d/92d2a45104f9d8adba40ed2a1b264d5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3650" y="350838"/>
            <a:ext cx="516731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https://www.ostrovets.by/upload/sotbit.htmleditoraddition/fbd/8s4uyypyrpxav67pcjwkok4r36oe1baz/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5288" y="350838"/>
            <a:ext cx="4478337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43088" y="358775"/>
            <a:ext cx="8505825" cy="1816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II Игры стран СНГ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прошли 4–14 августа 2023 г.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20 видам спорта на 21 спортивном объекте в 10 городах Беларуси.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51075" y="5545138"/>
            <a:ext cx="8504238" cy="954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Беларусь изменила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формат проведения самого мероприятия!</a:t>
            </a:r>
          </a:p>
        </p:txBody>
      </p:sp>
      <p:pic>
        <p:nvPicPr>
          <p:cNvPr id="43011" name="Picture 2" descr="https://berezino.by/media/k2/items/cache/23f81093d7bd2d6e9961235184c748fe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2400" y="2505075"/>
            <a:ext cx="46894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Итоги II Игр стран СНГ: яркие моменты праздника силы, воли и фантастических эмоци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5" y="2341563"/>
            <a:ext cx="4495800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2425" y="577850"/>
            <a:ext cx="8504238" cy="523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Спорт — вне политики!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4400" y="5491163"/>
            <a:ext cx="9920288" cy="954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2023 году в Беларуси пройдут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более 70 международных спортивных мероприятий.</a:t>
            </a:r>
          </a:p>
        </p:txBody>
      </p:sp>
      <p:pic>
        <p:nvPicPr>
          <p:cNvPr id="44035" name="Picture 2" descr="https://mycity.by/images/content/building/olimpie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1438" y="1830388"/>
            <a:ext cx="6757987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https://architime.ru/specarch/filimonov/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75" y="1292225"/>
            <a:ext cx="4824413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50" y="1419225"/>
            <a:ext cx="11739563" cy="1814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Подавляющее большинство белорусов поддержали судьбоносные инициативы Главы государства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выходу из кризиса и строительства государства для народа,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представленные А.Г. Лукашенко на референдуме 14 мая 1995 г.</a:t>
            </a:r>
          </a:p>
        </p:txBody>
      </p:sp>
      <p:pic>
        <p:nvPicPr>
          <p:cNvPr id="45058" name="Picture 4" descr="http://ddu65.minsk.edu.by/ru/sm_full.aspx?guid=282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913" y="3351213"/>
            <a:ext cx="38068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50" y="1200150"/>
            <a:ext cx="11739563" cy="13858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Президентский курс не единожды получал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всенародную поддержку, в том числе по итогам референдумов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октября 2004 г. и 27 февраля 2022 г.</a:t>
            </a:r>
          </a:p>
        </p:txBody>
      </p:sp>
      <p:pic>
        <p:nvPicPr>
          <p:cNvPr id="46082" name="Picture 2" descr="https://static.lsm.lv/media/2022/02/large/1/hd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0300" y="2927350"/>
            <a:ext cx="5502275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6" descr="https://www.sb.by/upload/iblock/b13/b1385179b70161aad9c8cef8c693cb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438" y="2927350"/>
            <a:ext cx="4884737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4000" y="874713"/>
            <a:ext cx="11739563" cy="1384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Главный итог прожитого и пережитого нами в том,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что независимую Республику Беларусь мы строим вместе,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народном единстве.</a:t>
            </a:r>
          </a:p>
        </p:txBody>
      </p:sp>
      <p:pic>
        <p:nvPicPr>
          <p:cNvPr id="47106" name="Picture 2" descr="https://1.bp.blogspot.com/-iRJ89BjWoNg/YUSGLPawRrI/AAAAAAAAAGY/MtSre1e8UZcale1erjrXb2d7f7cxheQlgCLcBGAsYHQ/w1200-h630-p-k-no-nu/PicsArt_09-15-10.41.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5675" y="2755900"/>
            <a:ext cx="7227888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6" descr="http://www.vestnikmogileva.by/wp-content/uploads/2022/09/dsc04251-copy.jpg"/>
          <p:cNvPicPr>
            <a:picLocks noChangeAspect="1" noChangeArrowheads="1"/>
          </p:cNvPicPr>
          <p:nvPr/>
        </p:nvPicPr>
        <p:blipFill>
          <a:blip r:embed="rId3"/>
          <a:srcRect l="17599"/>
          <a:stretch>
            <a:fillRect/>
          </a:stretch>
        </p:blipFill>
        <p:spPr bwMode="auto">
          <a:xfrm>
            <a:off x="254000" y="2863850"/>
            <a:ext cx="4446588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1963" y="1101725"/>
            <a:ext cx="11231562" cy="4032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«Первое условие суверенитета и независимости: народное единство. Мы, белорусы, всегда демонстрировали его в переломные моменты истории. Именно единство давало нам силы для победы над врагами и обстоятельствами…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Так было в 1939-м прошлого века, когда воссоединились наши исторические земли, что было бы невозможно без стремления белорусов жить в одной семье. Так было в годы Великой Отечественной войны, когда оккупанты столкнулись с поистине всенародным сопротивлением… В тяжелое послевоенное время … белорусы всегда были едины перед лицом трудностей и вызовов».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1963" y="5445125"/>
            <a:ext cx="11231562" cy="12001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31 марта 2023 г.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ежегодном Послании к белорусскому народу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Национальному собранию Республики Беларусь.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8813" y="1495425"/>
            <a:ext cx="11231562" cy="3108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Мирным для западных белорусов этот договор Рижский                 не был. Цена территориальных потерь – поломанные судьбы миллионов белорусов. Еще живы те, чья память хранит воспоминания о мучительных 18 годах жизни по разные стороны границы, прошедшей не только через деревни, города, но и через людские души и сердца. Границы, разделившей единый народ».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963" y="5445125"/>
            <a:ext cx="11231562" cy="830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17 сентября 2022 г.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патриотическом форуме «Это НАША история!».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1013" y="711200"/>
            <a:ext cx="11229975" cy="17541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Белорусские партизаны (до 10 тыс. человек) перешли к активным действиям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против польских властей.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https://www.sb.by/upload/iblock/e8a/e8a39c9c74498c2f6b4d86f412481f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3" y="2578100"/>
            <a:ext cx="5373687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 descr="https://www.sportedu.by/wp-content/uploads/2021/09/0694CF0C-5A22-4329-9CE6-3F5BB9D5827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9288" y="2578100"/>
            <a:ext cx="6224587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0638" y="750888"/>
            <a:ext cx="9610725" cy="26781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сентября 1939 г. в обстановке краха Польского государства и ввода войск Красной Армии на территорию Западной Беларуси произошло окончательное воссоединение белорусского народа в едином национальном государстве, каковым в это время являлась Белорусская ССР.</a:t>
            </a:r>
          </a:p>
        </p:txBody>
      </p:sp>
      <p:pic>
        <p:nvPicPr>
          <p:cNvPr id="19458" name="Picture 2" descr="https://www.sportedu.by/wp-content/uploads/2021/09/51A77931-C845-4165-ADE9-679E111C2A8B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1725" y="3532188"/>
            <a:ext cx="4870450" cy="308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https://www.sportedu.by/wp-content/uploads/2021/09/563553E2-7B7E-4E07-826D-49B1A15130CB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4450" y="3532188"/>
            <a:ext cx="4783138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1013" y="5541963"/>
            <a:ext cx="11231562" cy="954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кинотеатрах страны состоится премьера фильма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«На другом берегу».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https://gorbibl.nov-centr.of.by/wp-content/uploads/2023/09/22.08.2023.jpg"/>
          <p:cNvPicPr>
            <a:picLocks noChangeAspect="1" noChangeArrowheads="1"/>
          </p:cNvPicPr>
          <p:nvPr/>
        </p:nvPicPr>
        <p:blipFill>
          <a:blip r:embed="rId2"/>
          <a:srcRect l="3857" t="5911" r="4048" b="5704"/>
          <a:stretch>
            <a:fillRect/>
          </a:stretch>
        </p:blipFill>
        <p:spPr bwMode="auto">
          <a:xfrm>
            <a:off x="2259013" y="481013"/>
            <a:ext cx="76739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913" y="4476750"/>
            <a:ext cx="11231562" cy="22463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 первых дней Великой Отечественной войны на оккупированной нацистами территории Беларуси развернулось всенародное партизанское движение, которое к 1944 году стало самым массовым на оккупированных нацистами и их сателлитами территориях.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2775" y="736600"/>
            <a:ext cx="11231563" cy="954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годы Великой Отечественной войны белорусы сплотились перед общей бедой.</a:t>
            </a:r>
          </a:p>
        </p:txBody>
      </p:sp>
      <p:pic>
        <p:nvPicPr>
          <p:cNvPr id="21507" name="Picture 2" descr="https://1.bp.blogspot.com/-NrZpJqk0BKU/XrFMll2cdfI/AAAAAAAAGcA/47x_OfN7FW4Ac-kCC-KKWDoDvF5YWvTYwCLcBGAsYHQ/s1600/s1200.jpg"/>
          <p:cNvPicPr>
            <a:picLocks noChangeAspect="1" noChangeArrowheads="1"/>
          </p:cNvPicPr>
          <p:nvPr/>
        </p:nvPicPr>
        <p:blipFill>
          <a:blip r:embed="rId2"/>
          <a:srcRect l="8174"/>
          <a:stretch>
            <a:fillRect/>
          </a:stretch>
        </p:blipFill>
        <p:spPr bwMode="auto">
          <a:xfrm>
            <a:off x="82550" y="1758950"/>
            <a:ext cx="35972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https://argentina.mfa.gov.by/kcfinder/upload/argentina/images/31._%D0%92_%D1%88%D1%82%D0%B0%D0%B1%D0%B5_%D0%9C%D0%B8%D0%BD%D1%81%D0%BA%D0%BE%D0%B3%D0%BE_%D0%BF%D0%B0%D1%80%D1%82%D0%B8%D0%B7%D0%B0%D0%BD%D1%81%D0%BA%D0%BE%D0%B3%D0%BE_%D1%81%D0%BE%D0%B5%D0%B4%D0%B8%D0%BD%D0%B5%D0%BD%D0%B8%D1%8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8225" y="1741488"/>
            <a:ext cx="44545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https://waralbum.ru/wp-content/uploads/2020/12/comment_132287_attachment_images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2275" y="1739900"/>
            <a:ext cx="4100513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925</Words>
  <Application>Microsoft Office PowerPoint</Application>
  <PresentationFormat>Произвольный</PresentationFormat>
  <Paragraphs>84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Calibri</vt:lpstr>
      <vt:lpstr>Arial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ideolog-super</dc:creator>
  <cp:lastModifiedBy>User</cp:lastModifiedBy>
  <cp:revision>60</cp:revision>
  <dcterms:created xsi:type="dcterms:W3CDTF">2023-09-07T16:02:53Z</dcterms:created>
  <dcterms:modified xsi:type="dcterms:W3CDTF">2023-09-12T06:17:38Z</dcterms:modified>
</cp:coreProperties>
</file>