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0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09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10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11" r:id="rId52"/>
    <p:sldId id="304" r:id="rId53"/>
    <p:sldId id="312" r:id="rId54"/>
    <p:sldId id="305" r:id="rId55"/>
    <p:sldId id="306" r:id="rId56"/>
    <p:sldId id="313" r:id="rId57"/>
    <p:sldId id="307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33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5266-7CD0-43A9-BE07-7CE5EBD0E02C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4774-0A95-4DCA-832C-E63BEAA26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5266-7CD0-43A9-BE07-7CE5EBD0E02C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4774-0A95-4DCA-832C-E63BEAA26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5266-7CD0-43A9-BE07-7CE5EBD0E02C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4774-0A95-4DCA-832C-E63BEAA26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5266-7CD0-43A9-BE07-7CE5EBD0E02C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4774-0A95-4DCA-832C-E63BEAA26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5266-7CD0-43A9-BE07-7CE5EBD0E02C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4774-0A95-4DCA-832C-E63BEAA26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5266-7CD0-43A9-BE07-7CE5EBD0E02C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4774-0A95-4DCA-832C-E63BEAA26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5266-7CD0-43A9-BE07-7CE5EBD0E02C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4774-0A95-4DCA-832C-E63BEAA26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5266-7CD0-43A9-BE07-7CE5EBD0E02C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4774-0A95-4DCA-832C-E63BEAA26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5266-7CD0-43A9-BE07-7CE5EBD0E02C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4774-0A95-4DCA-832C-E63BEAA26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5266-7CD0-43A9-BE07-7CE5EBD0E02C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4774-0A95-4DCA-832C-E63BEAA26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5266-7CD0-43A9-BE07-7CE5EBD0E02C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4774-0A95-4DCA-832C-E63BEAA26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5266-7CD0-43A9-BE07-7CE5EBD0E02C}" type="datetimeFigureOut">
              <a:rPr lang="ru-RU" smtClean="0"/>
              <a:pPr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A4774-0A95-4DCA-832C-E63BEAA26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6;&#1073;&#1088;&#1072;&#1097;&#1077;&#1085;&#1080;&#1103;.&#1073;&#1077;&#1083;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2561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69186" cy="57864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4429132"/>
            <a:ext cx="5715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ИЮЛЬ 2023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714356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Несмотря </a:t>
            </a:r>
            <a:r>
              <a:rPr lang="ru-RU" dirty="0" err="1"/>
              <a:t>наснижение</a:t>
            </a:r>
            <a:r>
              <a:rPr lang="ru-RU" dirty="0"/>
              <a:t> числа </a:t>
            </a:r>
            <a:r>
              <a:rPr lang="ru-RU" b="1" dirty="0"/>
              <a:t>абортов</a:t>
            </a:r>
            <a:r>
              <a:rPr lang="ru-RU" dirty="0"/>
              <a:t> </a:t>
            </a:r>
            <a:r>
              <a:rPr lang="ru-RU" dirty="0" err="1"/>
              <a:t>запоследние</a:t>
            </a:r>
            <a:r>
              <a:rPr lang="ru-RU" dirty="0"/>
              <a:t> 5лет на30,3%, частота искусственного прерывания беременности в стране остается высокой (в 2021 году – 7,8 на1 тыс. женщин фертильного возраста). Это свидетельствует о необходимости продолжения комплекса мероприятий, направленных на профилактику и снижение абортов, включая проведение </a:t>
            </a:r>
            <a:r>
              <a:rPr lang="ru-RU" dirty="0" err="1"/>
              <a:t>предабортного</a:t>
            </a:r>
            <a:r>
              <a:rPr lang="ru-RU" dirty="0"/>
              <a:t> психологического консультирования.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482" name="Picture 2" descr="C:\Users\Администратор\Desktop\kartinki_beremennyh_3_081109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3116"/>
            <a:ext cx="6786610" cy="452440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714356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современных условиях отмечается рост </a:t>
            </a:r>
            <a:r>
              <a:rPr lang="ru-RU" b="1" dirty="0" smtClean="0">
                <a:solidFill>
                  <a:srgbClr val="C00000"/>
                </a:solidFill>
              </a:rPr>
              <a:t>ГИНЕКОЛОГИЧЕСКИХ ЗАБОЛЕВАНИЙ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smtClean="0"/>
              <a:t>высокий </a:t>
            </a:r>
            <a:r>
              <a:rPr lang="ru-RU" dirty="0"/>
              <a:t>уровень </a:t>
            </a:r>
            <a:r>
              <a:rPr lang="ru-RU" b="1" dirty="0" smtClean="0">
                <a:solidFill>
                  <a:srgbClr val="C00000"/>
                </a:solidFill>
              </a:rPr>
              <a:t>ЖЕНСКОГО И МУЖСКОГО БЕСПЛОДИЯ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Значительное </a:t>
            </a:r>
            <a:r>
              <a:rPr lang="ru-RU" dirty="0"/>
              <a:t>число бесплодных семей нуждаются в применении вспомогательных репродуктивных технологий. Число женщин, страдающих бесплодием, составляет около 750-780 на100 тыс. женского населения 18-49 лет, мужчин– около 100-200 на 100 тыс. мужского населения в возрасте 18 лет и старше. Эффективность применения экстракорпорального оплодотворения колеблется в пределах 41-43%.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1506" name="Picture 2" descr="C:\Users\Администратор\Desktop\3ppbux2ahf094dz1vifugs9e9mloq9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14620"/>
            <a:ext cx="6943246" cy="371477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714356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Серьезной проблемой безопасности общества является преждевременная смертность. В Республике Беларусь </a:t>
            </a:r>
            <a:r>
              <a:rPr lang="ru-RU" b="1" dirty="0" smtClean="0">
                <a:solidFill>
                  <a:srgbClr val="C00000"/>
                </a:solidFill>
              </a:rPr>
              <a:t>СМЕРТНОСТЬ ОТ ВНЕШНИХ ПРИЧИН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/>
              <a:t>ДТП, несоблюдение техники безопасности на производстве, </a:t>
            </a:r>
            <a:r>
              <a:rPr lang="ru-RU" dirty="0" err="1"/>
              <a:t>убийстваи</a:t>
            </a:r>
            <a:r>
              <a:rPr lang="ru-RU" dirty="0"/>
              <a:t> пр.) в возрасте до 40 лет почти в пять раз превышает потери, связанные с болезнями системы кровообращения и в три раза – онкологическими заболеваниями. </a:t>
            </a:r>
          </a:p>
        </p:txBody>
      </p:sp>
      <p:pic>
        <p:nvPicPr>
          <p:cNvPr id="22530" name="Picture 2" descr="C:\Users\Администратор\Desktop\3147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71418"/>
            <a:ext cx="7572428" cy="488658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714356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3. КЛЮЧЕВЫЕ НАПРАВЛЕНИЯ ДЕЯТЕЛЬНОСТИ БЕЛОРУССКОГО ГОСУДАРСТВА ПО ОБЕСПЕЧЕНИЮ ДЕМОГРАФИЧЕСКОЙ БЕЗОПАСНОСТИ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571612"/>
            <a:ext cx="85011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соответствии со ст. 1</a:t>
            </a:r>
            <a:r>
              <a:rPr lang="ru-RU" b="1" dirty="0"/>
              <a:t> Кодекса Республики Беларусь о браке и семье </a:t>
            </a:r>
            <a:r>
              <a:rPr lang="ru-RU" b="1" dirty="0" smtClean="0">
                <a:solidFill>
                  <a:srgbClr val="C00000"/>
                </a:solidFill>
              </a:rPr>
              <a:t>ЗАДАЧАМИ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ЗАКОНОДАТЕЛЬСТВА О БРАКЕ И СЕМЬЕ </a:t>
            </a:r>
            <a:r>
              <a:rPr lang="ru-RU" dirty="0" smtClean="0"/>
              <a:t>являются: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укрепление семьи в Республике Беларусь как естественной и основной ячейки общества на принципах общечеловеческой морали, недопущение ослабления и разрушения семейных связей;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построение семейных отношений на добровольном брачном союзе женщины и мужчины, равенстве прав супругов в семье, на взаимной любви, уважении и взаимопомощи всех членов семьи;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установление прав детей и обеспечение их приоритета в соответствии с настоящим Кодексом;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установление прав и обязанностей супругов, родителей и других членов семьи в соответствии с положениями </a:t>
            </a:r>
            <a:r>
              <a:rPr lang="ru-RU" dirty="0" smtClean="0">
                <a:solidFill>
                  <a:srgbClr val="003300"/>
                </a:solidFill>
              </a:rPr>
              <a:t>Конституции</a:t>
            </a:r>
            <a:r>
              <a:rPr lang="ru-RU" dirty="0" smtClean="0"/>
              <a:t> </a:t>
            </a:r>
            <a:r>
              <a:rPr lang="ru-RU" dirty="0"/>
              <a:t>Республики Беларусь, нормами международного права;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охрана материнства и отцовства, прав и законных интересов детей, обеспечение благоприятных условий для развития и становления каждого ребенка;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учет наилучших интересов ребенка при принятии государственными органами, иными организациями решений в отношении детей.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714356"/>
            <a:ext cx="850112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ЦЕЛИ ГОСУДАРСТВЕННОЙ СЕМЕЙНОЙ ПОЛИТИКИ: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/>
              <a:t>обеспечение </a:t>
            </a:r>
            <a:r>
              <a:rPr lang="ru-RU" sz="2400" dirty="0"/>
              <a:t>улучшения социально-экономических условий жизнедеятельности семьи и выполнения ею репродуктивной, экономической и воспитательной функций</a:t>
            </a:r>
            <a:r>
              <a:rPr lang="ru-RU" sz="2400" dirty="0" smtClean="0"/>
              <a:t>;</a:t>
            </a:r>
          </a:p>
          <a:p>
            <a:pPr algn="just">
              <a:buFont typeface="Wingdings" pitchFamily="2" charset="2"/>
              <a:buChar char="q"/>
            </a:pPr>
            <a:endParaRPr lang="ru-RU" sz="900" dirty="0"/>
          </a:p>
          <a:p>
            <a:pPr algn="just">
              <a:buFont typeface="Wingdings" pitchFamily="2" charset="2"/>
              <a:buChar char="q"/>
            </a:pPr>
            <a:r>
              <a:rPr lang="ru-RU" sz="2400" dirty="0"/>
              <a:t>укрепление нравственных основ семьи и повышение ее престижа в обществе.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3429000"/>
            <a:ext cx="7929618" cy="2571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00"/>
                </a:solidFill>
              </a:rPr>
              <a:t>Развитие системы поддержки семей с детьми предусмотрено </a:t>
            </a:r>
            <a:r>
              <a:rPr lang="ru-RU" b="1" dirty="0">
                <a:solidFill>
                  <a:srgbClr val="003300"/>
                </a:solidFill>
              </a:rPr>
              <a:t>Программой социально-экономического развития Республики Беларусь</a:t>
            </a:r>
            <a:r>
              <a:rPr lang="ru-RU" dirty="0">
                <a:solidFill>
                  <a:srgbClr val="003300"/>
                </a:solidFill>
              </a:rPr>
              <a:t> на 2021–2025 годы. Ее практическое воплощение осуществляется в рамках </a:t>
            </a:r>
            <a:r>
              <a:rPr lang="ru-RU" b="1" dirty="0">
                <a:solidFill>
                  <a:srgbClr val="003300"/>
                </a:solidFill>
              </a:rPr>
              <a:t>Государственной программы «Здоровье народа и демографическая безопасность Республики Беларусь» на 2021–2025 годы</a:t>
            </a:r>
            <a:r>
              <a:rPr lang="ru-RU" dirty="0">
                <a:solidFill>
                  <a:srgbClr val="003300"/>
                </a:solidFill>
              </a:rPr>
              <a:t>, иных государственных программ и национальных планов</a:t>
            </a:r>
            <a:r>
              <a:rPr lang="ru-RU" i="1" dirty="0">
                <a:solidFill>
                  <a:srgbClr val="003300"/>
                </a:solidFill>
              </a:rPr>
              <a:t>(Национальный план действий по улучшению положения детей и охране их прав на 2022–2026 годы и др.)</a:t>
            </a:r>
            <a:r>
              <a:rPr lang="ru-RU" dirty="0">
                <a:solidFill>
                  <a:srgbClr val="0033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714356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4. СОЦИАЛЬНАЯ ЗАЩИТА МАТЕРИ И РЕБЕНКА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285860"/>
            <a:ext cx="828680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00"/>
                </a:solidFill>
              </a:rPr>
              <a:t>Одно из ключевых направлений государственной политики – </a:t>
            </a:r>
            <a:r>
              <a:rPr lang="ru-RU" b="1" dirty="0">
                <a:solidFill>
                  <a:srgbClr val="003300"/>
                </a:solidFill>
              </a:rPr>
              <a:t>повышение благополучия семей</a:t>
            </a:r>
            <a:r>
              <a:rPr lang="ru-RU" dirty="0">
                <a:solidFill>
                  <a:srgbClr val="003300"/>
                </a:solidFill>
              </a:rPr>
              <a:t> как основы демографической безопасности государства и общества.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2214554"/>
            <a:ext cx="4572032" cy="64294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ПОДДЕРЖКА СЕМЬИ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000372"/>
            <a:ext cx="3857652" cy="178595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00"/>
                </a:solidFill>
              </a:rPr>
              <a:t>Бесплатное комплексное медицинское сопровождение </a:t>
            </a:r>
            <a:r>
              <a:rPr lang="ru-RU" sz="1600" dirty="0">
                <a:solidFill>
                  <a:srgbClr val="003300"/>
                </a:solidFill>
              </a:rPr>
              <a:t>женщины во время беременности и родов, а также </a:t>
            </a:r>
            <a:r>
              <a:rPr lang="ru-RU" sz="1600" dirty="0" smtClean="0">
                <a:solidFill>
                  <a:srgbClr val="003300"/>
                </a:solidFill>
              </a:rPr>
              <a:t>предоставление </a:t>
            </a:r>
            <a:r>
              <a:rPr lang="ru-RU" sz="1600" dirty="0">
                <a:solidFill>
                  <a:srgbClr val="003300"/>
                </a:solidFill>
              </a:rPr>
              <a:t>отпуска по беременности и родам с выплатой пособия в размере 100% среднедневного заработка.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3000372"/>
            <a:ext cx="3857652" cy="178595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300"/>
                </a:solidFill>
              </a:rPr>
              <a:t>Единовременное пособие в связи с рождением ребенка и ежемесячное пособие по уходу за ребенком в возрасте до 3 лет назначаются всем семьям независимо от доходов родителей, их занятости и уплаты страховых взносов.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929198"/>
            <a:ext cx="8643998" cy="128588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Программа </a:t>
            </a:r>
            <a:r>
              <a:rPr lang="ru-RU" sz="1600" b="1" dirty="0">
                <a:solidFill>
                  <a:srgbClr val="003300"/>
                </a:solidFill>
              </a:rPr>
              <a:t>семейного капитала</a:t>
            </a:r>
            <a:r>
              <a:rPr lang="ru-RU" sz="1600" dirty="0">
                <a:solidFill>
                  <a:srgbClr val="003300"/>
                </a:solidFill>
              </a:rPr>
              <a:t>, которая реализуется с 2015 года </a:t>
            </a:r>
            <a:r>
              <a:rPr lang="ru-RU" sz="1600" b="1" dirty="0">
                <a:solidFill>
                  <a:srgbClr val="003300"/>
                </a:solidFill>
              </a:rPr>
              <a:t>при рождении третьего или последующего</a:t>
            </a:r>
            <a:r>
              <a:rPr lang="ru-RU" sz="1600" dirty="0">
                <a:solidFill>
                  <a:srgbClr val="003300"/>
                </a:solidFill>
              </a:rPr>
              <a:t> ребенка. Его размер с 1 января 2023 г. составляет почти 30 тыс. </a:t>
            </a:r>
            <a:r>
              <a:rPr lang="ru-RU" sz="1600" dirty="0" smtClean="0">
                <a:solidFill>
                  <a:srgbClr val="003300"/>
                </a:solidFill>
              </a:rPr>
              <a:t>рублей</a:t>
            </a:r>
          </a:p>
          <a:p>
            <a:pPr algn="ctr"/>
            <a:r>
              <a:rPr lang="ru-RU" sz="1600" dirty="0" smtClean="0">
                <a:solidFill>
                  <a:srgbClr val="003300"/>
                </a:solidFill>
              </a:rPr>
              <a:t> </a:t>
            </a:r>
            <a:r>
              <a:rPr lang="ru-RU" sz="1600" i="1" dirty="0">
                <a:solidFill>
                  <a:srgbClr val="003300"/>
                </a:solidFill>
              </a:rPr>
              <a:t>(на 4 тыс. рублей больше, чем в 2022 году).</a:t>
            </a:r>
            <a:endParaRPr lang="ru-RU" sz="16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928670"/>
            <a:ext cx="84296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Климовичском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районе по состоянию на 01.07.2023 г. семейный капитал назначен 305 семьям (из них в 2023 г. – 14). В соответствии с подпунктом 1.1 пункта 1 Указа Президента Республики Беларусь от 18 сентября 2019 г. № 345 и информацией, размещенной на официальном сайте Министерства труда и социальной защиты Республики Беларусь, с 1 января 2023 г. по 31 декабря 2023 г. размер семейного капитала составляет 29 950 рублей.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3714752"/>
            <a:ext cx="8286808" cy="25003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3300"/>
                </a:solidFill>
              </a:rPr>
              <a:t>На 01.07.2023 в </a:t>
            </a:r>
            <a:r>
              <a:rPr lang="ru-RU" b="1" i="1" dirty="0" err="1">
                <a:solidFill>
                  <a:srgbClr val="003300"/>
                </a:solidFill>
              </a:rPr>
              <a:t>Климовичском</a:t>
            </a:r>
            <a:r>
              <a:rPr lang="ru-RU" b="1" i="1" dirty="0">
                <a:solidFill>
                  <a:srgbClr val="003300"/>
                </a:solidFill>
              </a:rPr>
              <a:t> районе приняты решения о предоставлении государственной адресной социальной помощи (далее – ГАСП) в отношении 568 граждан, в том числе в виде ежемесячного социального пособия – 252 гражданам, единовременного социального пособия – 108, социального пособия на приобретение подгузников – 167, обеспечения продуктами питания детей первых двух лет жизни – 41. </a:t>
            </a:r>
            <a:endParaRPr lang="ru-RU" dirty="0">
              <a:solidFill>
                <a:srgbClr val="003300"/>
              </a:solidFill>
            </a:endParaRPr>
          </a:p>
          <a:p>
            <a:pPr algn="ctr"/>
            <a:r>
              <a:rPr lang="ru-RU" b="1" i="1" dirty="0">
                <a:solidFill>
                  <a:srgbClr val="003300"/>
                </a:solidFill>
              </a:rPr>
              <a:t>Общая сумма предоставленной ГАСП за 6 месяцев 2023 года составила 320,1 тыс.рублей.</a:t>
            </a: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786050" y="714356"/>
            <a:ext cx="4000528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ГАРАНТИ В ТРУДОВОЙ СФЕРЕ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571612"/>
            <a:ext cx="3786214" cy="2643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3300"/>
                </a:solidFill>
              </a:rPr>
              <a:t>Обеспечивается </a:t>
            </a:r>
            <a:r>
              <a:rPr lang="ru-RU" sz="1400" i="1" dirty="0">
                <a:solidFill>
                  <a:srgbClr val="003300"/>
                </a:solidFill>
              </a:rPr>
              <a:t>защита занятости родителей, </a:t>
            </a:r>
            <a:r>
              <a:rPr lang="ru-RU" sz="1400" b="1" i="1" dirty="0">
                <a:solidFill>
                  <a:srgbClr val="003300"/>
                </a:solidFill>
              </a:rPr>
              <a:t>находящихся в отпуске по беременности и родам и отпуске по уходу за ребенком в возрасте до 3 лет</a:t>
            </a:r>
            <a:r>
              <a:rPr lang="ru-RU" sz="1400" i="1" dirty="0">
                <a:solidFill>
                  <a:srgbClr val="003300"/>
                </a:solidFill>
              </a:rPr>
              <a:t>. На период нахождения в этих отпусках за работниками </a:t>
            </a:r>
            <a:r>
              <a:rPr lang="ru-RU" sz="1400" b="1" i="1" dirty="0">
                <a:solidFill>
                  <a:srgbClr val="003300"/>
                </a:solidFill>
              </a:rPr>
              <a:t>сохраняется рабочее место. </a:t>
            </a:r>
            <a:r>
              <a:rPr lang="ru-RU" sz="1400" i="1" dirty="0">
                <a:solidFill>
                  <a:srgbClr val="003300"/>
                </a:solidFill>
              </a:rPr>
              <a:t>Более того, после окончания отпуска по уходу за ребенком наниматель обязан с согласия родителя продлить с ним контракт (заключить новый) </a:t>
            </a:r>
            <a:r>
              <a:rPr lang="ru-RU" sz="1400" b="1" i="1" dirty="0">
                <a:solidFill>
                  <a:srgbClr val="003300"/>
                </a:solidFill>
              </a:rPr>
              <a:t>до достижения ребенком 5 лет.</a:t>
            </a:r>
            <a:endParaRPr lang="ru-RU" sz="1400" dirty="0">
              <a:solidFill>
                <a:srgbClr val="0033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1571612"/>
            <a:ext cx="3786214" cy="2643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Родители обладают своеобразным иммунитетом при увольнении. Например, </a:t>
            </a:r>
            <a:r>
              <a:rPr lang="ru-RU" sz="1400" b="1" dirty="0">
                <a:solidFill>
                  <a:srgbClr val="003300"/>
                </a:solidFill>
              </a:rPr>
              <a:t>гарантируется недопущение расторжения трудового договора по инициативе </a:t>
            </a:r>
            <a:r>
              <a:rPr lang="ru-RU" sz="1400" b="1" dirty="0" err="1">
                <a:solidFill>
                  <a:srgbClr val="003300"/>
                </a:solidFill>
              </a:rPr>
              <a:t>нанимателяс</a:t>
            </a:r>
            <a:r>
              <a:rPr lang="ru-RU" sz="1400" b="1" dirty="0">
                <a:solidFill>
                  <a:srgbClr val="003300"/>
                </a:solidFill>
              </a:rPr>
              <a:t> беременной женщиной, матерью или одиноким отцом с ребенком в возрасте до 3 лет</a:t>
            </a:r>
            <a:r>
              <a:rPr lang="ru-RU" sz="1400" dirty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429132"/>
            <a:ext cx="3786214" cy="1714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Ряд гарантий учитывает потенциальную </a:t>
            </a:r>
            <a:r>
              <a:rPr lang="ru-RU" sz="1400" b="1" dirty="0">
                <a:solidFill>
                  <a:srgbClr val="003300"/>
                </a:solidFill>
              </a:rPr>
              <a:t>потребность работающих родителей </a:t>
            </a:r>
            <a:r>
              <a:rPr lang="ru-RU" sz="1400" dirty="0">
                <a:solidFill>
                  <a:srgbClr val="003300"/>
                </a:solidFill>
              </a:rPr>
              <a:t>в дополнительном свободном от работы времени.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4429132"/>
            <a:ext cx="3786214" cy="1714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3300"/>
                </a:solidFill>
              </a:rPr>
              <a:t>Установлен </a:t>
            </a:r>
            <a:r>
              <a:rPr lang="ru-RU" sz="1400" b="1" i="1" dirty="0">
                <a:solidFill>
                  <a:srgbClr val="003300"/>
                </a:solidFill>
              </a:rPr>
              <a:t>новый вид отпуска – отпуск отцу (отчиму) при рождении ребенка продолжительностью до 14 дней</a:t>
            </a:r>
            <a:r>
              <a:rPr lang="ru-RU" sz="1400" i="1" dirty="0">
                <a:solidFill>
                  <a:srgbClr val="003300"/>
                </a:solidFill>
              </a:rPr>
              <a:t>.</a:t>
            </a:r>
            <a:endParaRPr lang="ru-RU" sz="14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500098" y="714356"/>
            <a:ext cx="9492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ОПТИМИЗАЦИЯ ВНЕШНИХ МИГРАЦИОННЫХ ПОТОКОВ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42873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00"/>
                </a:solidFill>
              </a:rPr>
              <a:t>Миграция – это возможность не только стабилизировать численность населения, но и удовлетворить потребности страны в трудовых ресурсах, а также сэкономить средства на образовании и профессиональной подготовке кадров.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2857496"/>
            <a:ext cx="8358246" cy="1428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3300"/>
                </a:solidFill>
              </a:rPr>
              <a:t>В </a:t>
            </a:r>
            <a:r>
              <a:rPr lang="ru-RU" b="1" i="1" dirty="0" err="1">
                <a:solidFill>
                  <a:srgbClr val="003300"/>
                </a:solidFill>
              </a:rPr>
              <a:t>Климовичском</a:t>
            </a:r>
            <a:r>
              <a:rPr lang="ru-RU" b="1" i="1" dirty="0">
                <a:solidFill>
                  <a:srgbClr val="003300"/>
                </a:solidFill>
              </a:rPr>
              <a:t> районе по состоянию на 01.07.2023 имеют разрешение на постоянное и временное проживание 533 иностранных гражданина (Армения- 9, Израиль -3, Германия - 1, Казахстан - 4, Латвия - 2, Молдова - 4, Российская Федерация – 347, Украина - 80, Узбекистан - 1, Туркменистан - 5, </a:t>
            </a:r>
            <a:r>
              <a:rPr lang="ru-RU" b="1" i="1" dirty="0" err="1">
                <a:solidFill>
                  <a:srgbClr val="003300"/>
                </a:solidFill>
              </a:rPr>
              <a:t>Тайланд</a:t>
            </a:r>
            <a:r>
              <a:rPr lang="ru-RU" b="1" i="1" dirty="0">
                <a:solidFill>
                  <a:srgbClr val="003300"/>
                </a:solidFill>
              </a:rPr>
              <a:t> – 1).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429132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>
              <a:buFont typeface="Wingdings" pitchFamily="2" charset="2"/>
              <a:buChar char="q"/>
            </a:pPr>
            <a:r>
              <a:rPr lang="ru-RU" dirty="0"/>
              <a:t>В области регулирования миграции приняты решения по созданию в отношении высококвалифицированных иностранных специалистов отдельных преференций, способствующих их более активному вовлечению в белорусскую экономику. </a:t>
            </a:r>
            <a:endParaRPr lang="ru-RU" dirty="0" smtClean="0"/>
          </a:p>
          <a:p>
            <a:pPr indent="263525" algn="just">
              <a:buFont typeface="Wingdings" pitchFamily="2" charset="2"/>
              <a:buChar char="q"/>
            </a:pPr>
            <a:endParaRPr lang="ru-RU" dirty="0" smtClean="0"/>
          </a:p>
          <a:p>
            <a:pPr indent="263525" algn="just">
              <a:buFont typeface="Wingdings" pitchFamily="2" charset="2"/>
              <a:buChar char="q"/>
            </a:pPr>
            <a:r>
              <a:rPr lang="ru-RU" dirty="0"/>
              <a:t>Также одним из способов увеличения миграционного прироста страны является тесное сотрудничество и взаимодействие с белорусской диаспорой.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57224" y="571480"/>
            <a:ext cx="71552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00"/>
                </a:solidFill>
              </a:rPr>
              <a:t>6. ФОРМИРОВАНИЕ ЦЕННОСТЕЙ СЕМЬИ, БРАКА,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00"/>
                </a:solidFill>
              </a:rPr>
              <a:t>МАТЕРИНСТВА И ОТЦОВСТВА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1500174"/>
            <a:ext cx="8286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1996 года в нашей стране празднуют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 матери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(14 октября).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1998 года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 семьи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(15 мая).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2022 году Указом Главы государства учрежден новый праздничный день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 отца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(21 октября). Тем самым подчеркнута значимость роли отца в создании крепкой семьи, счастливого детства.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1746" name="Picture 2" descr="C:\Users\Администратор\Desktop\91AF2A10-54B8-4717-A327-6F4B94CC3F6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471870"/>
            <a:ext cx="4034969" cy="338613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205435" cy="535785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7158" y="1785926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1. ДЕМОГРАФИЧЕСКАЯ БЕЗОПАСНОСТЬ – </a:t>
            </a:r>
            <a:endParaRPr kumimoji="0" lang="ru-RU" sz="2400" b="1" i="0" u="none" strike="noStrike" cap="none" normalizeH="0" baseline="0" dirty="0" smtClean="0">
              <a:ln>
                <a:solidFill>
                  <a:srgbClr val="003300"/>
                </a:solidFill>
              </a:ln>
              <a:solidFill>
                <a:srgbClr val="339933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ОСНОВА ПРОЦВЕТАНИЯ ОБЩЕСТВА, </a:t>
            </a:r>
            <a:endParaRPr kumimoji="0" lang="ru-RU" sz="2400" b="1" i="0" u="none" strike="noStrike" cap="none" normalizeH="0" baseline="0" dirty="0" smtClean="0">
              <a:ln>
                <a:solidFill>
                  <a:srgbClr val="003300"/>
                </a:solidFill>
              </a:ln>
              <a:solidFill>
                <a:srgbClr val="339933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ГЛАВНОЕ УСЛОВИЕ </a:t>
            </a:r>
            <a:endParaRPr kumimoji="0" lang="ru-RU" sz="2400" b="1" i="0" u="none" strike="noStrike" cap="none" normalizeH="0" baseline="0" dirty="0" smtClean="0">
              <a:ln>
                <a:solidFill>
                  <a:srgbClr val="003300"/>
                </a:solidFill>
              </a:ln>
              <a:solidFill>
                <a:srgbClr val="339933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РАЗВИТИЯ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ГОСУДАРСТВА </a:t>
            </a:r>
            <a:endParaRPr kumimoji="0" lang="ru-RU" sz="2400" b="1" i="0" u="none" strike="noStrike" cap="none" normalizeH="0" baseline="0" dirty="0" smtClean="0">
              <a:ln>
                <a:solidFill>
                  <a:srgbClr val="003300"/>
                </a:solidFill>
              </a:ln>
              <a:solidFill>
                <a:srgbClr val="33993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2" descr="C:\Users\Администратор\Desktop\012f7d36b433ecf4b8036d5c8756348a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00232" y="3429000"/>
            <a:ext cx="4713185" cy="314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71435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СЕГОДНЯ КАК НИКОГДА НЕОБХОДИМА ЦЕЛЕНАПРАВЛЕННАЯ ПРОПАГАНДА И УТВЕРЖДЕНИЕ, ОСОБЕННО В МОЛОДЕЖНОЙ СРЕДЕ, ЦЕННОСТИ БРАКА И СЕМЬИ С ДЕТЬМИ, ПОВЫШЕНИЕ ПРЕСТИЖА МАТЕРИНСТВА И ОТЦОВСТВА.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1857364"/>
            <a:ext cx="8358246" cy="10715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3300"/>
                </a:solidFill>
              </a:rPr>
              <a:t>В этих целях в учреждениях образования реализуются:</a:t>
            </a:r>
          </a:p>
          <a:p>
            <a:pPr algn="just"/>
            <a:r>
              <a:rPr lang="ru-RU" b="1" dirty="0">
                <a:solidFill>
                  <a:srgbClr val="003300"/>
                </a:solidFill>
              </a:rPr>
              <a:t>учебные программы факультативных занятий</a:t>
            </a:r>
            <a:r>
              <a:rPr lang="ru-RU" dirty="0">
                <a:solidFill>
                  <a:srgbClr val="003300"/>
                </a:solidFill>
              </a:rPr>
              <a:t> для учеников </a:t>
            </a:r>
            <a:br>
              <a:rPr lang="ru-RU" dirty="0">
                <a:solidFill>
                  <a:srgbClr val="003300"/>
                </a:solidFill>
              </a:rPr>
            </a:br>
            <a:r>
              <a:rPr lang="ru-RU" dirty="0">
                <a:solidFill>
                  <a:srgbClr val="003300"/>
                </a:solidFill>
              </a:rPr>
              <a:t>9-10 классов </a:t>
            </a:r>
            <a:r>
              <a:rPr lang="ru-RU" dirty="0" smtClean="0">
                <a:solidFill>
                  <a:srgbClr val="003300"/>
                </a:solidFill>
              </a:rPr>
              <a:t>школ </a:t>
            </a:r>
            <a:r>
              <a:rPr lang="ru-RU" b="1" dirty="0" smtClean="0">
                <a:solidFill>
                  <a:srgbClr val="003300"/>
                </a:solidFill>
              </a:rPr>
              <a:t>«</a:t>
            </a:r>
            <a:r>
              <a:rPr lang="ru-RU" b="1" dirty="0">
                <a:solidFill>
                  <a:srgbClr val="003300"/>
                </a:solidFill>
              </a:rPr>
              <a:t>Основы семейной жизни»</a:t>
            </a:r>
            <a:r>
              <a:rPr lang="ru-RU" dirty="0">
                <a:solidFill>
                  <a:srgbClr val="003300"/>
                </a:solidFill>
              </a:rPr>
              <a:t>, направленные на формирование у обучающихся ценностного отношения к институту брака и семьи;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3000372"/>
            <a:ext cx="8358246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3300"/>
                </a:solidFill>
              </a:rPr>
              <a:t>республиканский проект «Родительский университет»</a:t>
            </a:r>
            <a:r>
              <a:rPr lang="ru-RU" dirty="0">
                <a:solidFill>
                  <a:srgbClr val="003300"/>
                </a:solidFill>
              </a:rPr>
              <a:t> (с 2020/2021 учебного года).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3929066"/>
            <a:ext cx="8358246" cy="10715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3300"/>
                </a:solidFill>
              </a:rPr>
              <a:t>В целях укрепления духовно-нравственных основ семьи, возрождения и пропаганды семейных ценностей и традиций</a:t>
            </a:r>
            <a:r>
              <a:rPr lang="ru-RU" b="1" dirty="0">
                <a:solidFill>
                  <a:srgbClr val="003300"/>
                </a:solidFill>
              </a:rPr>
              <a:t> с 2012 года проводится республиканский конкурс «Семья года».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5143512"/>
            <a:ext cx="8358246" cy="10715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3300"/>
                </a:solidFill>
              </a:rPr>
              <a:t>В 2023 году организован </a:t>
            </a:r>
            <a:r>
              <a:rPr lang="ru-RU" b="1" dirty="0">
                <a:solidFill>
                  <a:srgbClr val="003300"/>
                </a:solidFill>
              </a:rPr>
              <a:t>региональный фестиваль «Семьи за мир и созидание!</a:t>
            </a:r>
            <a:r>
              <a:rPr lang="ru-RU" dirty="0">
                <a:solidFill>
                  <a:srgbClr val="003300"/>
                </a:solidFill>
              </a:rPr>
              <a:t>», приуроченный к празднованию Дня семьи.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857720" y="3786190"/>
            <a:ext cx="4286280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4071942"/>
            <a:ext cx="4286280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57720" y="1571612"/>
            <a:ext cx="4286280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1643050"/>
            <a:ext cx="4286280" cy="2143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714356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7. МЕСТО БЕЛАРУСИ В МЕЖДУНАРОДНЫХ РЕЙТИНГАХ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 ПО ВОПРОСАМ ДЕМОГРАФИИ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64305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 </a:t>
            </a:r>
            <a:r>
              <a:rPr lang="ru-RU" b="1" dirty="0"/>
              <a:t>эффективности системы здравоохранения – 2020 </a:t>
            </a:r>
            <a:r>
              <a:rPr lang="ru-RU" i="1" dirty="0"/>
              <a:t>(</a:t>
            </a:r>
            <a:r>
              <a:rPr lang="ru-RU" i="1" dirty="0" err="1"/>
              <a:t>BloombergHealthCareEfficiency</a:t>
            </a:r>
            <a:r>
              <a:rPr lang="ru-RU" i="1" dirty="0"/>
              <a:t> – 2020)</a:t>
            </a:r>
            <a:r>
              <a:rPr lang="ru-RU" dirty="0"/>
              <a:t>, </a:t>
            </a:r>
            <a:r>
              <a:rPr lang="ru-RU" b="1" dirty="0"/>
              <a:t>Беларусь поднялась</a:t>
            </a:r>
            <a:r>
              <a:rPr lang="ru-RU" dirty="0"/>
              <a:t> с 49 места в 2018 году </a:t>
            </a:r>
            <a:r>
              <a:rPr lang="ru-RU" b="1" dirty="0"/>
              <a:t>на 47 место</a:t>
            </a:r>
            <a:r>
              <a:rPr lang="ru-RU" dirty="0"/>
              <a:t> в 2020 году среди 57 стран, опережая, в том числе, Россию (54), США (55), Болгарию (56).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1571612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b="1" dirty="0"/>
              <a:t>рейтинге стран с лучшими системами здравоохранения</a:t>
            </a:r>
            <a:r>
              <a:rPr lang="ru-RU" i="1" dirty="0"/>
              <a:t>(</a:t>
            </a:r>
            <a:r>
              <a:rPr lang="ru-RU" i="1" dirty="0" err="1"/>
              <a:t>CountriesWithTheBestHealthCareSystems</a:t>
            </a:r>
            <a:r>
              <a:rPr lang="ru-RU" i="1" dirty="0"/>
              <a:t> – 2021)</a:t>
            </a:r>
            <a:r>
              <a:rPr lang="ru-RU" dirty="0"/>
              <a:t>, в 2021 году</a:t>
            </a:r>
            <a:r>
              <a:rPr lang="ru-RU" b="1" dirty="0"/>
              <a:t> Беларусь заняла 57 место </a:t>
            </a:r>
            <a:r>
              <a:rPr lang="ru-RU" dirty="0"/>
              <a:t>из 89, обойдя Россию (58), Болгарию (67), Кипр (76), Сербию (77).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000504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Согласно </a:t>
            </a:r>
            <a:r>
              <a:rPr lang="ru-RU" b="1" dirty="0"/>
              <a:t>рейтингу лучших стран мира для рождения ребенка</a:t>
            </a:r>
            <a:r>
              <a:rPr lang="ru-RU" dirty="0"/>
              <a:t> (</a:t>
            </a:r>
            <a:r>
              <a:rPr lang="ru-RU" dirty="0" err="1"/>
              <a:t>World’sBestCountriesFor</a:t>
            </a:r>
            <a:r>
              <a:rPr lang="ru-RU" dirty="0"/>
              <a:t> A </a:t>
            </a:r>
            <a:r>
              <a:rPr lang="ru-RU" dirty="0" err="1"/>
              <a:t>ChildToBeBorn</a:t>
            </a:r>
            <a:r>
              <a:rPr lang="ru-RU" dirty="0"/>
              <a:t>) того же издания в 2020 году </a:t>
            </a:r>
            <a:r>
              <a:rPr lang="ru-RU" b="1" dirty="0"/>
              <a:t>Беларусь заняла 40 место</a:t>
            </a:r>
            <a:r>
              <a:rPr lang="ru-RU" dirty="0"/>
              <a:t> из 180 стран, опережая, в том числе, Латвию (42), Казахстан (58), Грузию (75), Россию (78), Китай (96).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3643314"/>
            <a:ext cx="43576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 показателю младенческой смертности </a:t>
            </a:r>
            <a:r>
              <a:rPr lang="ru-RU" i="1" dirty="0"/>
              <a:t>(</a:t>
            </a:r>
            <a:r>
              <a:rPr lang="ru-RU" i="1" dirty="0" err="1"/>
              <a:t>ChildMortalityReport</a:t>
            </a:r>
            <a:r>
              <a:rPr lang="ru-RU" i="1" dirty="0"/>
              <a:t> –2022)</a:t>
            </a:r>
            <a:r>
              <a:rPr lang="ru-RU" b="1" dirty="0"/>
              <a:t> Беларусь </a:t>
            </a:r>
            <a:r>
              <a:rPr lang="ru-RU" dirty="0"/>
              <a:t>по итогам 2021 года</a:t>
            </a:r>
            <a:r>
              <a:rPr lang="ru-RU" i="1" dirty="0"/>
              <a:t>(в 2021 году – 2,7 на 1 тыс. родившихся живыми; в 2020 году – 2,9 на 1 тыс.)</a:t>
            </a:r>
            <a:r>
              <a:rPr lang="ru-RU" b="1" dirty="0"/>
              <a:t>входит в </a:t>
            </a:r>
            <a:r>
              <a:rPr lang="en-US" b="1" dirty="0"/>
              <a:t>top</a:t>
            </a:r>
            <a:r>
              <a:rPr lang="ru-RU" b="1" dirty="0"/>
              <a:t>-10 </a:t>
            </a:r>
            <a:r>
              <a:rPr lang="ru-RU" dirty="0"/>
              <a:t>из 236 стран с наиболее низкими показателями (делит 10 место с Норвегией), опережая, в том числе, Израиль (26 место), Польшу (</a:t>
            </a:r>
            <a:r>
              <a:rPr lang="ru-RU" dirty="0" smtClean="0"/>
              <a:t>33).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1571612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2. ИНФОРМАЦИЯ </a:t>
            </a:r>
            <a:r>
              <a:rPr lang="ru-RU" sz="2800" b="1" dirty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О </a:t>
            </a:r>
            <a:r>
              <a:rPr lang="ru-RU" sz="2800" b="1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СТРАТЕГИИ</a:t>
            </a:r>
          </a:p>
          <a:p>
            <a:pPr algn="ctr"/>
            <a:r>
              <a:rPr lang="ru-RU" sz="2800" b="1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 </a:t>
            </a:r>
            <a:r>
              <a:rPr lang="ru-RU" sz="2800" b="1" dirty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УСТОЙЧИВОГО РАЗВИТИЯ </a:t>
            </a:r>
            <a:endParaRPr lang="ru-RU" sz="2800" b="1" dirty="0" smtClean="0">
              <a:ln>
                <a:solidFill>
                  <a:srgbClr val="003300"/>
                </a:solidFill>
              </a:ln>
              <a:solidFill>
                <a:srgbClr val="339933"/>
              </a:solidFill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МОГИЛЕВСКОЙ </a:t>
            </a:r>
            <a:r>
              <a:rPr lang="ru-RU" sz="2800" b="1" dirty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ОБЛАСТИ </a:t>
            </a:r>
            <a:endParaRPr lang="ru-RU" sz="2800" b="1" dirty="0" smtClean="0">
              <a:ln>
                <a:solidFill>
                  <a:srgbClr val="003300"/>
                </a:solidFill>
              </a:ln>
              <a:solidFill>
                <a:srgbClr val="339933"/>
              </a:solidFill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НА </a:t>
            </a:r>
            <a:r>
              <a:rPr lang="ru-RU" sz="2800" b="1" dirty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ПЕРИОД ДО 2035 ГОДА И ЦЕЛЯХ УСТОЙЧИВОГО РАЗВИТИЯ</a:t>
            </a:r>
            <a:endParaRPr lang="ru-RU" sz="2800" dirty="0">
              <a:ln>
                <a:solidFill>
                  <a:srgbClr val="003300"/>
                </a:solidFill>
              </a:ln>
              <a:solidFill>
                <a:srgbClr val="339933"/>
              </a:solidFill>
              <a:latin typeface="Arial Black" pitchFamily="34" charset="0"/>
            </a:endParaRPr>
          </a:p>
        </p:txBody>
      </p:sp>
      <p:pic>
        <p:nvPicPr>
          <p:cNvPr id="2" name="Picture 2" descr="C:\Users\Администратор\Desktop\All_SDG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857628"/>
            <a:ext cx="7072363" cy="2185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1071546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17 ЦЕЛЕЙ УСТОЙЧИВОГО РАЗВИТИЯ, НАПРАВЛЕННЫХ НА ЛИКВИДАЦИЮ БЕДНОСТИ, БОРЬБУ С НЕРАВЕНСТВОМ И НЕСПРАВЕДЛИВОСТЬЮ, РЕШЕНИЕ ПРОБЛЕМ, СВЯЗАННЫХ С КЛИМАТИЧЕСКИМИ ИЗМЕНЕНИЯМИ.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2571744"/>
            <a:ext cx="57150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ЦУР 1 ЛИКВИДАЦИЯ НИЩЕТЫ </a:t>
            </a:r>
            <a:r>
              <a:rPr lang="ru-RU" dirty="0">
                <a:solidFill>
                  <a:srgbClr val="003300"/>
                </a:solidFill>
              </a:rPr>
              <a:t>– направлена на предотвращение риска бедности и социальной изоляции, на повышение качества, условий и уровня жизни населения. Достижение этой цели основывается на обеспечении устойчивого роста доходов населения, социальных гарантий для наиболее уязвимых граждан, доступности первоочередных товаров и услуг, обеспечении населения доступным и комфортным жильем.</a:t>
            </a:r>
          </a:p>
        </p:txBody>
      </p:sp>
      <p:pic>
        <p:nvPicPr>
          <p:cNvPr id="24" name="Рисунок 23" descr="https://www.belstat.gov.by/upload-belstat/upload-belstat-image/SDG/1_no_poverty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285992"/>
            <a:ext cx="2857520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1285860"/>
            <a:ext cx="57150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ЦУР 2 ЛИКВИДАЦИЯ ГОЛОДА </a:t>
            </a:r>
            <a:r>
              <a:rPr lang="ru-RU" dirty="0"/>
              <a:t>– нацелена на обеспечение продовольственной безопасности, повышение качества питания населения и содействие устойчивому развитию сельского хозяйства при бережном отношении к окружающей среде. Беларусь – государство с благоприятными условиями для поддержания высокого уровня продовольственной безопасности, обеспечения полноценного питания и здорового образа жизни населения. Насыщение внутреннего рынка продовольственных товаров на 80% обеспечивается товарами собственного производства. Особое внимание для достижения ЦУР 2 уделяется сохранению генетических ресурсов для производства продовольствия и ведения сельского хозяйства.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9" name="Рисунок 8" descr="https://www.belstat.gov.by/upload-belstat/upload-belstat-image/SDG/2_zero_hunger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2857520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1285860"/>
            <a:ext cx="5715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ЦУР 3 ХОРОШЕЕ ЗДОРОВЬЕ И БЛАГОПОЛУЧИЕ </a:t>
            </a:r>
            <a:r>
              <a:rPr lang="ru-RU" dirty="0"/>
              <a:t>– направлена на улучшение здоровья населения с охватом всех этапов жизни, охрану материнства и детства, предотвращение эпидемии основных инфекционных заболеваний, снижение уровня заболеваемости неинфекционными заболеваниями, обеспечение широкой информированности населения о факторах риска, угрожающих здоровью (курение, злоупотребление алкоголем, нездоровое питание, недостаток физической активности), стимулирование здорового образа жизни, формирование у населения </a:t>
            </a:r>
            <a:r>
              <a:rPr lang="ru-RU" dirty="0" err="1"/>
              <a:t>самосохранительного</a:t>
            </a:r>
            <a:r>
              <a:rPr lang="ru-RU" dirty="0"/>
              <a:t> поведения. 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7" name="Рисунок 6" descr="https://www.belstat.gov.by/upload-belstat/upload-belstat-image/SDG/3_good_health_and_well_being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2786082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1785926"/>
            <a:ext cx="5715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ЦУР 4 КАЧЕСТВЕННОЕ ОБРАЗОВАНИЕ </a:t>
            </a:r>
            <a:r>
              <a:rPr lang="ru-RU" dirty="0"/>
              <a:t>– направлена на повышение доступности и качества образования в соответствии с потребностями инновационной экономики и требованиями информационного общества, развитие системы непрерывного образования, повышение квалификации учителей. Беларусь относится к числу стран с высоким уровнем образования населения. 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8" name="Рисунок 7" descr="https://www.belstat.gov.by/upload-belstat/upload-belstat-image/SDG/4_quality_education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3071834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1785926"/>
            <a:ext cx="57150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ЦУР 5 ГЕНДЕРНОЕ РАВЕНСТВО </a:t>
            </a:r>
            <a:r>
              <a:rPr lang="ru-RU" dirty="0"/>
              <a:t>– охватывает проблемы </a:t>
            </a:r>
            <a:r>
              <a:rPr lang="ru-RU" dirty="0" err="1"/>
              <a:t>гендерного</a:t>
            </a:r>
            <a:r>
              <a:rPr lang="ru-RU" dirty="0"/>
              <a:t> неравенства, лишающего женщин и девочек их основных прав и возможностей и без решения которых невозможно существование благополучного общества. Для реализации этой цели необходимо обеспечить равенство среди женщин и мужчин, в том числе в получении образования, трудоустройстве, преодолении любых видов дискриминации.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7" name="Рисунок 6" descr="https://www.belstat.gov.by/upload-belstat/upload-belstat-image/SDG/5_gender_equality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3071834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1785926"/>
            <a:ext cx="5715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ЦУР 6 ЧИСТАЯ ВОДА И САНИТАРИЯ </a:t>
            </a:r>
            <a:r>
              <a:rPr lang="ru-RU" dirty="0"/>
              <a:t>– призывает к решению проблем, связанных с доступом к питьевой воде и санитарии, а также к защите водных экосистем. В части водной политики приоритетными направлениями для Республики Беларусь являются надежное водоснабжение населения водой нормативного качества, эффективное </a:t>
            </a:r>
            <a:r>
              <a:rPr lang="ru-RU" dirty="0" err="1"/>
              <a:t>водообеспечение</a:t>
            </a:r>
            <a:r>
              <a:rPr lang="ru-RU" dirty="0"/>
              <a:t> отраслей экономики, безопасное отведение сточных вод, обеспечение хорошего экологического состояния водных объектов и другое.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8" name="Рисунок 7" descr="https://www.belstat.gov.by/upload-belstat/upload-belstat-image/SDG/6_clean_water_sanitation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3143272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1785926"/>
            <a:ext cx="5715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ЦУР 7 НЕДОРОГОСТОЯЩАЯ ЧИСТАЯ ЭНЕРГИЯ </a:t>
            </a:r>
            <a:r>
              <a:rPr lang="ru-RU" dirty="0"/>
              <a:t>– направлена на укрепление энергетической безопасности, в том числе обеспечение доступности и надежности электроснабжения для потребителей, снижение энергоемкости ВВП, максимально возможное вовлечение в топливный баланс возобновляемых источников энергии, сдерживание роста валового потребления топливно-энергетических ресурсов. 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7" name="Рисунок 6" descr="https://www.belstat.gov.by/upload-belstat/upload-belstat-image/SDG/7_affordable_clean_energy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500174"/>
            <a:ext cx="3071834" cy="30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205435" cy="507209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785918" y="1500174"/>
            <a:ext cx="5500726" cy="20717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До </a:t>
            </a:r>
            <a:r>
              <a:rPr lang="ru-RU" b="1" dirty="0">
                <a:solidFill>
                  <a:srgbClr val="003300"/>
                </a:solidFill>
                <a:latin typeface="Arial Black" pitchFamily="34" charset="0"/>
              </a:rPr>
              <a:t>2050 года в 45 странах мира убыль населения будет наблюдаться минимум на 10%</a:t>
            </a:r>
            <a:r>
              <a:rPr lang="ru-RU" dirty="0">
                <a:solidFill>
                  <a:srgbClr val="003300"/>
                </a:solidFill>
                <a:latin typeface="Arial Black" pitchFamily="34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4285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1. ДЕМОГРАФИЧЕСКАЯ БЕЗОПАСНОСТЬ – ВАЖНЕЙШАЯ СОСТАВЛЯЮЩАЯ НАЦИОНАЛЬНОЙ БЕЗОПАСНОСТИ РЕСПУБЛИКИ БЕЛАРУСЬ</a:t>
            </a:r>
            <a:endParaRPr lang="ru-RU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6433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alibri" pitchFamily="34" charset="0"/>
              </a:rPr>
              <a:t>Демографическая </a:t>
            </a:r>
            <a:r>
              <a:rPr lang="ru-RU" b="1" dirty="0">
                <a:latin typeface="Calibri" pitchFamily="34" charset="0"/>
              </a:rPr>
              <a:t>безопасность</a:t>
            </a:r>
            <a:r>
              <a:rPr lang="ru-RU" dirty="0">
                <a:latin typeface="Calibri" pitchFamily="34" charset="0"/>
              </a:rPr>
              <a:t> – состояние защищенности личности, общества и государства от воздействия демографических угроз, обеспечивающее стабилизацию численности населения, развитие человеческого потенциала страны, сохранение семейных и </a:t>
            </a:r>
            <a:r>
              <a:rPr lang="ru-RU" dirty="0" err="1">
                <a:latin typeface="Calibri" pitchFamily="34" charset="0"/>
              </a:rPr>
              <a:t>межпоколенческих</a:t>
            </a:r>
            <a:r>
              <a:rPr lang="ru-RU" dirty="0">
                <a:latin typeface="Calibri" pitchFamily="34" charset="0"/>
              </a:rPr>
              <a:t> связей.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1785926"/>
            <a:ext cx="5715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ЦУР 8 ДОСТОЙНАЯ РАБОТА И ЭКОНОМИЧЕСКИЙ РОСТ </a:t>
            </a:r>
            <a:r>
              <a:rPr lang="ru-RU" dirty="0"/>
              <a:t>– способствует устойчивому экономическому росту, эффективной занятости, созданию высокопроизводительных рабочих мест и, в результате, росту доходов и благосостояния населения. Обеспечение достойной занятости затрагивает все категории населения страны, в том числе молодежь, женщин, лиц с ограниченными возможностями. 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8" name="Рисунок 7" descr="https://www.belstat.gov.by/upload-belstat/upload-belstat-image/SDG/8_decent_work_economic_growth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3000396" cy="30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1785926"/>
            <a:ext cx="5715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ЦУР 9 ИНДУСТРИАЛИЗАЦИЯ, ИННОВАЦИЯ И ИНФРАСТРУКТУРА </a:t>
            </a:r>
            <a:r>
              <a:rPr lang="ru-RU" dirty="0"/>
              <a:t>– направлена на развитие малых организаций, инновационной деятельности, </a:t>
            </a:r>
            <a:r>
              <a:rPr lang="ru-RU" dirty="0" err="1"/>
              <a:t>экологизацию</a:t>
            </a:r>
            <a:r>
              <a:rPr lang="ru-RU" dirty="0"/>
              <a:t> производства, активизацию научных исследований и наращивание технологического потенциала промышленных секторов экономики, укрепление организационного и кадрового потенциала научной сферы. Индустриальное развитие является одним из основных направлений белорусской экономики. Развитие промышленности в значительной степени определяет основные экономические тенденции в нашей стране. 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7" name="Рисунок 6" descr="https://www.belstat.gov.by/upload-belstat/upload-belstat-image/SDG/9_industry_innovation_infrastructure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14488"/>
            <a:ext cx="3071834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1785926"/>
            <a:ext cx="5715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ЦУР 10 УМЕНЬШЕНИЕ НЕРАВЕНСТВА </a:t>
            </a:r>
            <a:r>
              <a:rPr lang="ru-RU" dirty="0"/>
              <a:t>– стремится к сокращению неравенства по доходам, полу, возрасту, признаку инвалидности, социальному происхождению, месту проживания и другим признакам. Для реализации этой цели важным является развитие системы социальной защиты наиболее уязвимых групп населения.</a:t>
            </a:r>
          </a:p>
        </p:txBody>
      </p:sp>
      <p:pic>
        <p:nvPicPr>
          <p:cNvPr id="8" name="Рисунок 7" descr="https://www.belstat.gov.by/upload-belstat/upload-belstat-image/SDG/10_reduced_inaqulities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3071834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2500306"/>
            <a:ext cx="5715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ЦУР 11 УСТОЙЧИВЫЕ ГОРОДА И НАСЕЛЕННЫЕ ПУНКТЫ </a:t>
            </a:r>
            <a:r>
              <a:rPr lang="ru-RU" dirty="0"/>
              <a:t>– нацелена на развитие городов с доступом к основным услугам, адекватным энергоснабжением, жильем и транспортом. </a:t>
            </a:r>
          </a:p>
        </p:txBody>
      </p:sp>
      <p:pic>
        <p:nvPicPr>
          <p:cNvPr id="7" name="Рисунок 6" descr="https://www.belstat.gov.by/upload-belstat/upload-belstat-image/SDG/11_sustainable_cities_communities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3214710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2500306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ЦУР 12 ОТВЕТСТВЕННОЕ ПОТРЕБЛЕНИЕ И ПРОИЗВОДСТВО</a:t>
            </a:r>
            <a:r>
              <a:rPr lang="ru-RU" dirty="0"/>
              <a:t> – предусматривает развитие рационального использования природно-ресурсного потенциала и эффективного обращения с отходами. В Беларуси обеспечивается переход к рациональным моделям потребления и производства, внедряется система «зеленых» государственных закупок, вторичная переработка отходов.</a:t>
            </a:r>
          </a:p>
        </p:txBody>
      </p:sp>
      <p:pic>
        <p:nvPicPr>
          <p:cNvPr id="8" name="Рисунок 7" descr="https://www.belstat.gov.by/upload-belstat/upload-belstat-image/SDG/12_responsible_consumption_production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3214710" cy="335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1643050"/>
            <a:ext cx="5500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ЦУР 13 БОРЬБА С ИЗМЕНЕНИЕМ КЛИМАТА </a:t>
            </a:r>
            <a:r>
              <a:rPr lang="ru-RU" dirty="0"/>
              <a:t>– призывает включать меры реагирования на изменение климата в политику, национальные стратегии и планы. В 2016 году Республика Беларусь подписала Парижское соглашение об изменении климата, целями которого выступает удержание прироста глобальной средней температуры ниже 2 градусов и повышение способности адаптироваться к этим изменениям.</a:t>
            </a:r>
          </a:p>
        </p:txBody>
      </p:sp>
      <p:pic>
        <p:nvPicPr>
          <p:cNvPr id="7" name="Рисунок 6" descr="https://www.belstat.gov.by/upload-belstat/upload-belstat-image/SDG/13_climate_action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3000396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1643050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ЦУР 14 СОХРАНЕНИЕ МОРСКИХ ЭКОСИСТЕМ </a:t>
            </a:r>
            <a:r>
              <a:rPr lang="ru-RU" dirty="0"/>
              <a:t>– находясь на Черноморско-Балтийском водоразделе, Беларусь вносит свой вклад в реализацию посредством охраны трансграничных рек, что содействует сохранению акваторий Балтийского и Черного морей. В стране на системной основе принимаются меры по борьбе с загрязнением водных объектов.</a:t>
            </a:r>
          </a:p>
        </p:txBody>
      </p:sp>
      <p:pic>
        <p:nvPicPr>
          <p:cNvPr id="8" name="Рисунок 7" descr="https://www.belstat.gov.by/upload-belstat/upload-belstat-image/SDG/14_life_below_water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3214710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2214554"/>
            <a:ext cx="5500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ЦУР 15 СОХРАНЕНИЕ ЭКОСИСТЕМ СУШИ </a:t>
            </a:r>
            <a:r>
              <a:rPr lang="ru-RU" dirty="0"/>
              <a:t>– направлена на оптимизацию систем природоохранных и особо охраняемых территорий, внедрение экономических механизмов сохранения и устойчивого использования биологического и ландшафтного разнообразия.</a:t>
            </a:r>
          </a:p>
        </p:txBody>
      </p:sp>
      <p:pic>
        <p:nvPicPr>
          <p:cNvPr id="7" name="Рисунок 6" descr="https://www.belstat.gov.by/upload-belstat/upload-belstat-image/SDG/15_life_on_land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3000396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2285992"/>
            <a:ext cx="550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ЦУР 16 МИР И ПРАВОСУДИЕ </a:t>
            </a:r>
            <a:r>
              <a:rPr lang="ru-RU" dirty="0"/>
              <a:t>– призывает к сокращению распространенности всех форм насилия, противодействию преступности, созданию необходимых условий для безопасной и активной жизни людей. </a:t>
            </a:r>
          </a:p>
        </p:txBody>
      </p:sp>
      <p:pic>
        <p:nvPicPr>
          <p:cNvPr id="8" name="Рисунок 7" descr="https://www.belstat.gov.by/upload-belstat/upload-belstat-image/SDG/16_peace_justice_strong_institutions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3214710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2285992"/>
            <a:ext cx="5500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ЦУР 17 ПАРТНЕРСТВО В ИНТЕРЕСАХ УСТОЙЧИВОГО РАЗВИТИЯ </a:t>
            </a:r>
            <a:r>
              <a:rPr lang="ru-RU" dirty="0"/>
              <a:t>– предусматривает укрепление глобальных партнерских связей для пропаганды и достижения амбициозных целей, поставленных в Повестке – 2030, путем предоставления знаний, опыта, технологий и финансовых ресурсов.</a:t>
            </a:r>
          </a:p>
        </p:txBody>
      </p:sp>
      <p:pic>
        <p:nvPicPr>
          <p:cNvPr id="7" name="Рисунок 6" descr="https://www.belstat.gov.by/upload-belstat/upload-belstat-image/SDG/17_partnership_for_the_goals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3071834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642918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Здоровье детей – вопрос демографической безопасности</a:t>
            </a:r>
            <a:r>
              <a:rPr lang="ru-RU" i="1" dirty="0"/>
              <a:t>, без чего нет смысла думать о завтрашнем дне… Чтобы крепко стоять на своей земле, </a:t>
            </a:r>
            <a:r>
              <a:rPr lang="ru-RU" b="1" i="1" dirty="0"/>
              <a:t>нас, белорусов, должно быть значительно больше – это важнейшее условие суверенитета</a:t>
            </a:r>
            <a:r>
              <a:rPr lang="ru-RU" i="1" dirty="0"/>
              <a:t>. И государство делает много, чтобы обеспечить для этого соответствующие </a:t>
            </a:r>
            <a:r>
              <a:rPr lang="ru-RU" i="1" dirty="0" smtClean="0"/>
              <a:t>условия.</a:t>
            </a:r>
          </a:p>
          <a:p>
            <a:r>
              <a:rPr lang="ru-RU" i="1" dirty="0" smtClean="0"/>
              <a:t>                                                                                                                         А. Г. Лукашенко</a:t>
            </a:r>
            <a:endParaRPr lang="ru-RU" dirty="0"/>
          </a:p>
        </p:txBody>
      </p:sp>
      <p:pic>
        <p:nvPicPr>
          <p:cNvPr id="3073" name="Picture 1" descr="C:\Users\Администратор\Desktop\ce8ce4caacc92419582468205aec9a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71678"/>
            <a:ext cx="6536578" cy="435771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714356"/>
            <a:ext cx="6109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БЕЛАРУСЬ И ЦЕЛИ УСТОЙЧИВОГО РАЗВИТИЯ</a:t>
            </a:r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9" name="Рисунок 8" descr="https://www.belstat.gov.by/upload-belstat/upload-belstat-image/SDG/18_bch_20_12_2017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2571768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214546" y="1214422"/>
            <a:ext cx="6715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Могилевской области распоряжением председателя облисполкома от 4 ноября 2017 г. № 189-р «О мерах по достижению Целей устойчивого развития» ответственным за реализацию Целей устойчивого развития определен заместитель председателя облисполкома </a:t>
            </a:r>
            <a:r>
              <a:rPr lang="ru-RU" i="1" dirty="0"/>
              <a:t>(</a:t>
            </a:r>
            <a:r>
              <a:rPr lang="ru-RU" i="1" dirty="0" err="1"/>
              <a:t>Страхар</a:t>
            </a:r>
            <a:r>
              <a:rPr lang="ru-RU" i="1" dirty="0"/>
              <a:t> Р.Б.)</a:t>
            </a:r>
            <a:r>
              <a:rPr lang="ru-RU" dirty="0"/>
              <a:t>, создана областная рабочая группа по устойчивому развитию.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3108" y="3143248"/>
            <a:ext cx="6715172" cy="3108543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Стратегия – это долгосрочный план вложения инвестиций нынешнего поколения в уверенное будущее последующих поколений. Реализация Стратегии позволяет: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объединить граждан, бизнес, органы власти для совместной разработки и в последующем для совместного достижения желаемого будущего к 2035 году с учетом интересов каждой из сторон, каждого человека;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сконцентрировать усилия и ресурсы на ключевых направлениях, ускоряющих достижение областью устойчивого развития;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мобилизовать внутренние резервы и привлечь внешние ресурсы для развития области;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сформировать позитивный имидж Могилевской области как территории с благоприятными экологией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бизнес-климатом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достойным качеством жизни, с развитым гражданским обществом и надлежащим управлением.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s://www.belstat.gov.by/upload-belstat/upload-belstat-image/SDG/18_bch_20_12_2017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928694" cy="1143008"/>
          </a:xfrm>
          <a:prstGeom prst="rect">
            <a:avLst/>
          </a:prstGeom>
          <a:noFill/>
          <a:ln>
            <a:noFill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000100" y="857232"/>
            <a:ext cx="7858180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ИТОГЕ СОБИРАТЕЛЬНЫМ ОБРАЗОМ, КАКОЙ ДОЛЖНА БЫТЬ МОГИЛЕВСКАЯ ОБЛАСТЬ, СТАЛО: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Могилевская область с населением более 1 миллиона человек является устойчиво развивающимся регионом: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обладающим благоприятными и безопасными условиями для жизни, развития и самореализации граждан;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опирающимся на развитую диверсифицированную «зеленую» экономику, главными драйверами роста которой выступают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экологизация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цифровизация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рациональное использование местных сырьевых ресурсов и циркулярная экономика (основанная на возобновлении ресурсов);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характеризующимся интеллектуально развитым, гуманным, поликультурным, справедливым, толерантным, инклюзивным,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гендерно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равноправным и социально ответственным обществом, сохраняющим этнокультурную идентичность;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стремящимся к климатической нейтральности, минимизации воздействия на окружающую среду, сохранению природных ресурсов и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биоразнообразия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отличающимся системой вовлеченного управления развитием, учитывающей интересы всех слоев населения, всех уровней административно-территориального деления и населенных пунктов, входящих в состав Могилевской области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7148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СТРАТЕГИИ ПРЕДУСМОТРЕНЫ ТРИ ЭТАПА ЕГО РЕАЛИЗАЦИИ: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142984"/>
            <a:ext cx="8143932" cy="13573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C00000"/>
                </a:solidFill>
              </a:rPr>
              <a:t>Первый этап «Ориентация на будущие поколения</a:t>
            </a:r>
            <a:r>
              <a:rPr lang="ru-RU" sz="1600" b="1" dirty="0">
                <a:solidFill>
                  <a:srgbClr val="C00000"/>
                </a:solidFill>
              </a:rPr>
              <a:t>» –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с </a:t>
            </a:r>
            <a:r>
              <a:rPr lang="ru-RU" sz="1600" b="1" dirty="0">
                <a:solidFill>
                  <a:srgbClr val="003300"/>
                </a:solidFill>
              </a:rPr>
              <a:t>даты утверждения Стратегии по 2023 год. </a:t>
            </a:r>
          </a:p>
          <a:p>
            <a:pPr algn="ctr"/>
            <a:r>
              <a:rPr lang="ru-RU" sz="1600" b="1" dirty="0">
                <a:solidFill>
                  <a:srgbClr val="003300"/>
                </a:solidFill>
              </a:rPr>
              <a:t>Основная цель этапа – внедрение Стратегии в действующую систему планирования в качестве основного документа стратегического развития области и максимальное вовлечение населения и организаций.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786058"/>
            <a:ext cx="3786214" cy="3429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</a:rPr>
              <a:t>Второй этап «Десятилетие перехода к устойчивому развитию» </a:t>
            </a:r>
            <a:r>
              <a:rPr lang="ru-RU" sz="1400" b="1" dirty="0">
                <a:solidFill>
                  <a:srgbClr val="C00000"/>
                </a:solidFill>
              </a:rPr>
              <a:t>–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3300"/>
                </a:solidFill>
              </a:rPr>
              <a:t>2024–2030 </a:t>
            </a:r>
            <a:r>
              <a:rPr lang="ru-RU" sz="1400" b="1" dirty="0">
                <a:solidFill>
                  <a:srgbClr val="003300"/>
                </a:solidFill>
              </a:rPr>
              <a:t>годы. </a:t>
            </a:r>
          </a:p>
          <a:p>
            <a:pPr algn="ctr"/>
            <a:r>
              <a:rPr lang="ru-RU" sz="1400" b="1" dirty="0">
                <a:solidFill>
                  <a:srgbClr val="003300"/>
                </a:solidFill>
              </a:rPr>
              <a:t>В течение этого периода основной упор будет сделан на структурное изменение отраслей. Будет осуществляться гармоничное развитие экономики при сохранении природных ресурсов, повсеместное внедрение научных достижений и информационных технологий, культурное преобразование общества и повышение имиджа сельских территорий для жизни.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2714620"/>
            <a:ext cx="3786214" cy="3429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C00000"/>
                </a:solidFill>
              </a:rPr>
              <a:t>Третий этап «Обеспечение устойчивости процессов развития Могилевской области» </a:t>
            </a:r>
            <a:r>
              <a:rPr lang="ru-RU" sz="1600" b="1" dirty="0" smtClean="0">
                <a:solidFill>
                  <a:srgbClr val="003300"/>
                </a:solidFill>
              </a:rPr>
              <a:t>–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>
                <a:solidFill>
                  <a:srgbClr val="003300"/>
                </a:solidFill>
              </a:rPr>
              <a:t>2031–2035 годы. </a:t>
            </a:r>
          </a:p>
          <a:p>
            <a:pPr algn="ctr"/>
            <a:r>
              <a:rPr lang="ru-RU" sz="1600" b="1" dirty="0">
                <a:solidFill>
                  <a:srgbClr val="003300"/>
                </a:solidFill>
              </a:rPr>
              <a:t>Основная цель этого этапа – это закрепление достигнутых темпов устойчивого развития Могилевской области, определение новых, инновационных подходов для будущего развития области. Необходимо будет сформировать новую Стратегию, учитывая опыт и уроки пройденных этапов.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857232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3. ОПЕРАТИВНАЯ </a:t>
            </a:r>
            <a:r>
              <a:rPr lang="ru-RU" sz="2800" b="1" dirty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ОБСТАНОВКА В ОБЛАСТИ, РАЙОНЕ. </a:t>
            </a:r>
            <a:endParaRPr lang="ru-RU" sz="2800" b="1" dirty="0" smtClean="0">
              <a:ln>
                <a:solidFill>
                  <a:srgbClr val="003300"/>
                </a:solidFill>
              </a:ln>
              <a:solidFill>
                <a:srgbClr val="339933"/>
              </a:solidFill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БЕЗОПАСНОСТЬ </a:t>
            </a:r>
            <a:r>
              <a:rPr lang="ru-RU" sz="2800" b="1" dirty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НА ВОДОЕМАХ. </a:t>
            </a:r>
            <a:endParaRPr lang="ru-RU" sz="2800" b="1" dirty="0" smtClean="0">
              <a:ln>
                <a:solidFill>
                  <a:srgbClr val="003300"/>
                </a:solidFill>
              </a:ln>
              <a:solidFill>
                <a:srgbClr val="339933"/>
              </a:solidFill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ДЕТСКАЯ </a:t>
            </a:r>
            <a:r>
              <a:rPr lang="ru-RU" sz="2800" b="1" dirty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ШАЛОСТЬ С ОГНЕМ. ЭЛЕКТРОБЕЗОПАСНОСТЬ. БЕЗОПАСНОСТЬ НА ОБЪЕКТАХ АПК</a:t>
            </a:r>
            <a:endParaRPr lang="ru-RU" sz="2800" dirty="0">
              <a:ln>
                <a:solidFill>
                  <a:srgbClr val="003300"/>
                </a:solidFill>
              </a:ln>
              <a:solidFill>
                <a:srgbClr val="339933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Администратор\Desktop\yuridicheskaya_baz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71876"/>
            <a:ext cx="3311525" cy="248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4282" y="1571612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6 месяцев текущего года в области произошло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427 пожаров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 2022 г.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386 пожаров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(+ 10 %).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огибло 39 человек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2022 г. – 46 человек)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Пострадало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46 человек, в том числе 1 ребенок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2022 г. – 36 человек,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том числе 1 ребенок)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результате пожаров уничтожено 77 строений, 13 единиц техники, 2 головы скота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2022 г. – 80 строений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26 единиц техники, 1 голова скота)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85720" y="642918"/>
            <a:ext cx="8429684" cy="19288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282" y="857232"/>
            <a:ext cx="84296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Arial" pitchFamily="34" charset="0"/>
              </a:rPr>
              <a:t>За истекший период 2023 года в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Arial" pitchFamily="34" charset="0"/>
              </a:rPr>
              <a:t>Климовичском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Arial" pitchFamily="34" charset="0"/>
              </a:rPr>
              <a:t> районе произошло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Arial" pitchFamily="34" charset="0"/>
              </a:rPr>
              <a:t> 10 пожаров, на которых погибло 4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5381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Arial" pitchFamily="34" charset="0"/>
              </a:rPr>
              <a:t>- нарушение правил пожарной безопасности при эксплуатации печного отопления – 5 пожаров;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MS Mincho" pitchFamily="49" charset="-128"/>
              <a:cs typeface="Times New Roman" pitchFamily="18" charset="0"/>
            </a:endParaRPr>
          </a:p>
          <a:p>
            <a:pPr marR="0" lvl="0" indent="5381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- неосторожное обращение с огнем – 5 пожаров.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56322" name="Picture 2" descr="C:\Users\Администратор\Desktop\kak-za-kamennoy-sten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428868"/>
            <a:ext cx="6289653" cy="419310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282" y="857232"/>
            <a:ext cx="84296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ЕСЛИ ВАШИ ДЕТИ ПРОВОДЯТ ЛЕТО У РОДСТВЕННИКОВ, ПРЕДУПРЕДИТЕ, ЧТОБЫ ИХ НИ В КОЕМ СЛУЧАЕ НЕ ОТПУСКАЛИ НА ВОДОЕМЫ.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ПРАВИЛА ОТДЫХА У ВОДЫ: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 indent="538163" algn="just">
              <a:buFont typeface="Wingdings" pitchFamily="2" charset="2"/>
              <a:buChar char="q"/>
            </a:pPr>
            <a:r>
              <a:rPr lang="ru-RU" sz="2400" dirty="0" smtClean="0"/>
              <a:t>Купаться </a:t>
            </a:r>
            <a:r>
              <a:rPr lang="ru-RU" sz="2400" dirty="0"/>
              <a:t>можно только в специально отведенных местах, на оборудованных пляжах, при температуре воды не ниже +18 градусов Цельсия и температуре воздуха +20 градусов Цельсия. </a:t>
            </a:r>
          </a:p>
          <a:p>
            <a:pPr lvl="0" indent="538163" algn="just">
              <a:buFont typeface="Wingdings" pitchFamily="2" charset="2"/>
              <a:buChar char="q"/>
            </a:pPr>
            <a:r>
              <a:rPr lang="ru-RU" sz="2400" dirty="0"/>
              <a:t>Не входите в воду в состоянии алкогольного опьянения.</a:t>
            </a:r>
          </a:p>
          <a:p>
            <a:pPr lvl="0" indent="538163" algn="just">
              <a:buFont typeface="Wingdings" pitchFamily="2" charset="2"/>
              <a:buChar char="q"/>
            </a:pPr>
            <a:r>
              <a:rPr lang="ru-RU" sz="2400" dirty="0"/>
              <a:t>Если не умеете плавать – купайтесь исключительно возле берега. Если умеете плавать, не переоцените своих возможностей. Ведь на глубине подстерегает масса опасностей: водоворот, холодное течение, судороги, плохое самочувствие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282" y="571480"/>
            <a:ext cx="842968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ПРАВИЛА ОТДЫХА У ВОДЫ: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 indent="363538" algn="just">
              <a:buFont typeface="Wingdings" pitchFamily="2" charset="2"/>
              <a:buChar char="q"/>
            </a:pPr>
            <a:r>
              <a:rPr lang="ru-RU" sz="2000" dirty="0" smtClean="0"/>
              <a:t>Почувствовав усталость, не надо теряться и стремиться, как можно быстрее доплыть до берега. Нужно уметь «отдыхать» на воде. Для этого обязательно научитесь плавать на спине. Перевернувшись на спину и поддерживая себя на поверхности легкими движениями рук и ног, вы сможете отдохнуть.</a:t>
            </a:r>
          </a:p>
          <a:p>
            <a:pPr lvl="0" indent="363538" algn="just">
              <a:buFont typeface="Wingdings" pitchFamily="2" charset="2"/>
              <a:buChar char="q"/>
            </a:pPr>
            <a:r>
              <a:rPr lang="ru-RU" sz="2000" dirty="0" smtClean="0"/>
              <a:t>Не купайтесь, а тем более не ныряйте в незнакомых местах. Если Вас захватило течением, не пытайтесь с ним бороться. Надо плыть вниз по течению, постепенно под небольшим углом, приближаясь к берегу. Не пользуйтесь надувными матрацами, камерами – вас может унести далеко от берега. </a:t>
            </a:r>
          </a:p>
          <a:p>
            <a:pPr lvl="0" indent="363538" algn="just">
              <a:buFont typeface="Wingdings" pitchFamily="2" charset="2"/>
              <a:buChar char="q"/>
            </a:pPr>
            <a:r>
              <a:rPr lang="ru-RU" sz="2000" dirty="0" smtClean="0"/>
              <a:t>Не подплывайте к близко идущим судам, катерам, лодкам, плотам, не ныряйте под них.  Соблюдайте правила пользования лодками и другими плавательными средствами: не перегружайте их, не раскачивайте, не прыгайте с них в воду. При необходимости залезть в лодку делать это надо со стороны носа или кормы, чтобы не опрокинуть ее.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85720" y="785794"/>
            <a:ext cx="84296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ВЗРОСЛЫЕ! ПОСТАРАЙТЕСЬ ОРГАНИЗОВАТЬ ДОСУГ ДЕТЕЙ ТАКИМ ОБРАЗОМ, ЧТОБЫ ОНИ НЕ ОСТАВАЛИСЬ БЕЗ ПРИСМОТРА.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ИСПОЛЬЗУЙТЕ ЛЮБОЙ УДОБНЫЙ МОМЕНТ ДЛЯ БЕСЕДЫ С ДЕТЬМИ О СИЛЕ И ОПАСНОСТИ ОГНЯ. ВМЕСТЕ ВЫВЕДИТЕ АЛГОРИТМ ДЕЙСТВИЙ В СЛУЧАЕ ВОЗНИКНОВЕНИЯ ПОЖАРА. В ДОВЕРИТЕЛЬНОЙ ОБСТАНОВКЕ ПОСТАРАЙТЕСЬ ПРИВИТЬ РЕБЕНКУ ОСНОВНЫЕ НАВЫКИ БЕЗОПАСНОСТИ ЖИЗНЕДЕЯТЕЛЬНОСТИ.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85720" y="785794"/>
            <a:ext cx="8429684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 ИЗБЕЖАНИЕ ОГНЕННЫХ ЧС:</a:t>
            </a:r>
          </a:p>
          <a:p>
            <a:pPr lvl="0" indent="363538" algn="just">
              <a:buFont typeface="Wingdings" pitchFamily="2" charset="2"/>
              <a:buChar char="q"/>
            </a:pPr>
            <a:r>
              <a:rPr lang="ru-RU" dirty="0" smtClean="0"/>
              <a:t>Приучите </a:t>
            </a:r>
            <a:r>
              <a:rPr lang="ru-RU" dirty="0"/>
              <a:t>себя, уходя из дома или укладываясь спать, выключать электроприборы из сети. В неработающих, но включенных в розетку электроприборах многие узлы находятся под напряжением, и от перегрева или замыкания они могут загореться в любой момент.</a:t>
            </a:r>
          </a:p>
          <a:p>
            <a:pPr lvl="0" indent="363538" algn="just">
              <a:buFont typeface="Wingdings" pitchFamily="2" charset="2"/>
              <a:buChar char="q"/>
            </a:pPr>
            <a:r>
              <a:rPr lang="ru-RU" dirty="0"/>
              <a:t>Не перегружайте электросеть: чем меньше электроприборов работает одновременно, тем безопаснее.</a:t>
            </a:r>
          </a:p>
          <a:p>
            <a:pPr lvl="0" indent="363538" algn="just">
              <a:buFont typeface="Wingdings" pitchFamily="2" charset="2"/>
              <a:buChar char="q"/>
            </a:pPr>
            <a:r>
              <a:rPr lang="ru-RU" dirty="0"/>
              <a:t>Не пользуйтесь самодельными удлинителями и электроприборами. Следите за тем, чтобы вилки и розетки не нагревались, ведь это первый признак неисправности или перегрузки сети, что, соответственно, может привести к короткому замыканию. Для исключения возгорания электроприборов из-за скачков и перепадов напряжения в сети пользуйтесь сетевыми фильтрами.</a:t>
            </a:r>
          </a:p>
          <a:p>
            <a:pPr lvl="0" indent="363538" algn="just">
              <a:buFont typeface="Wingdings" pitchFamily="2" charset="2"/>
              <a:buChar char="q"/>
            </a:pPr>
            <a:r>
              <a:rPr lang="ru-RU" dirty="0"/>
              <a:t>Не применяйте для защиты электросетей и электрооборудования вместо автоматических предохранителей и калиброванных плавких вставок защиту кустарного изготовления (скрутки проволоки, «жучки» и др.).</a:t>
            </a:r>
          </a:p>
          <a:p>
            <a:pPr lvl="0" indent="363538" algn="just">
              <a:buFont typeface="Wingdings" pitchFamily="2" charset="2"/>
              <a:buChar char="q"/>
            </a:pPr>
            <a:r>
              <a:rPr lang="ru-RU" dirty="0"/>
              <a:t>Во время уборки не забудьте удалить пыль с задней стенки холодильника.</a:t>
            </a:r>
          </a:p>
          <a:p>
            <a:pPr indent="363538" algn="just">
              <a:buFont typeface="Wingdings" pitchFamily="2" charset="2"/>
              <a:buChar char="q"/>
            </a:pPr>
            <a:r>
              <a:rPr lang="ru-RU" dirty="0"/>
              <a:t>По истечению срока службы, указанного в инструкции, электроприборы из домашних помощников превращаются в потенциальные источники опасности.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714356"/>
            <a:ext cx="8715436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3300"/>
              </a:solidFill>
            </a:endParaRPr>
          </a:p>
          <a:p>
            <a:pPr algn="ctr"/>
            <a:r>
              <a:rPr lang="ru-RU" sz="2000" dirty="0" smtClean="0">
                <a:solidFill>
                  <a:srgbClr val="003300"/>
                </a:solidFill>
              </a:rPr>
              <a:t>В </a:t>
            </a:r>
            <a:r>
              <a:rPr lang="ru-RU" sz="2000" dirty="0">
                <a:solidFill>
                  <a:srgbClr val="003300"/>
                </a:solidFill>
              </a:rPr>
              <a:t>демографической сфере </a:t>
            </a:r>
            <a:r>
              <a:rPr lang="ru-RU" sz="2000" b="1" dirty="0" smtClean="0">
                <a:solidFill>
                  <a:srgbClr val="C00000"/>
                </a:solidFill>
              </a:rPr>
              <a:t>ОСНОВНЫМИ НАЦИОНАЛЬНЫМИ ИНТЕРЕСАМИ </a:t>
            </a:r>
            <a:r>
              <a:rPr lang="ru-RU" sz="2000" dirty="0" smtClean="0">
                <a:solidFill>
                  <a:srgbClr val="003300"/>
                </a:solidFill>
              </a:rPr>
              <a:t>являются</a:t>
            </a:r>
            <a:r>
              <a:rPr lang="ru-RU" sz="2000" dirty="0">
                <a:solidFill>
                  <a:srgbClr val="003300"/>
                </a:solidFill>
              </a:rPr>
              <a:t>:</a:t>
            </a:r>
          </a:p>
          <a:p>
            <a:pPr algn="ctr"/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357158" y="1643050"/>
            <a:ext cx="8429684" cy="78581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3300"/>
                </a:solidFill>
              </a:rPr>
              <a:t>стабилизация численности населения и создание предпосылок для его устойчивого роста на основе последовательного увеличения рождаемости и ожидаемой продолжительности жизни, снижения смертности;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357158" y="2571744"/>
            <a:ext cx="8429684" cy="78581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3300"/>
                </a:solidFill>
              </a:rPr>
              <a:t>повышение общего уровня здоровья народа, охрана здоровья матери и ребенка;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357158" y="3429000"/>
            <a:ext cx="8429684" cy="107157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3300"/>
                </a:solidFill>
              </a:rPr>
              <a:t>укрепление института семьи как социального института, наиболее благоприятного для реализации потребности в детях, их воспитания, развитие системы поддержки семей с детьми и улучшение условий их жизнедеятельности;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357158" y="4643446"/>
            <a:ext cx="8429684" cy="78581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3300"/>
                </a:solidFill>
              </a:rPr>
              <a:t>оптимизация внешних миграционных потоков, обеспечение положительного сальдо миграции.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85720" y="785794"/>
            <a:ext cx="842968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 СТАТИСТИКЕ, К ВОЗГОРАНИЯМ ЗАЧАСТУЮ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ПРИВОДИТ ЧЕЛОВЕЧЕСКИЙ ФАКТОР: </a:t>
            </a:r>
          </a:p>
          <a:p>
            <a:pPr lvl="0" indent="450850" algn="just">
              <a:buFont typeface="Wingdings" pitchFamily="2" charset="2"/>
              <a:buChar char="q"/>
            </a:pPr>
            <a:r>
              <a:rPr lang="ru-RU" sz="2000" dirty="0" smtClean="0"/>
              <a:t>неограниченный </a:t>
            </a:r>
            <a:r>
              <a:rPr lang="ru-RU" sz="2000" dirty="0"/>
              <a:t>доступ посторонних лиц к местам хранения грубых кормов (детская шалость с огнем, поджоги, неосторожное обращение с огнем); </a:t>
            </a:r>
          </a:p>
          <a:p>
            <a:pPr lvl="0" indent="450850" algn="just">
              <a:buFont typeface="Wingdings" pitchFamily="2" charset="2"/>
              <a:buChar char="q"/>
            </a:pPr>
            <a:r>
              <a:rPr lang="ru-RU" sz="2000" dirty="0"/>
              <a:t>отсутствие ежедневного контроля со стороны должностных лиц за соблюдением правил пожарной безопасности и выполнением технологических регламентов (курение, несоблюдение ежедневного обслуживания техники, своевременной очистки территорий и агрегатов, замены неисправного инвентаря, проведение огневых работ вблизи мест хранения кормов и урожая и </a:t>
            </a:r>
            <a:r>
              <a:rPr lang="ru-RU" sz="2000" dirty="0" err="1"/>
              <a:t>т.п</a:t>
            </a:r>
            <a:r>
              <a:rPr lang="ru-RU" sz="2000" dirty="0"/>
              <a:t>);</a:t>
            </a:r>
          </a:p>
          <a:p>
            <a:pPr lvl="0" indent="450850" algn="just">
              <a:buFont typeface="Wingdings" pitchFamily="2" charset="2"/>
              <a:buChar char="q"/>
            </a:pPr>
            <a:r>
              <a:rPr lang="ru-RU" sz="2000" dirty="0"/>
              <a:t>низкая подготовленность работников сельского хозяйства в области пожарной безопасности;</a:t>
            </a:r>
          </a:p>
          <a:p>
            <a:pPr lvl="0" indent="450850" algn="just">
              <a:buFont typeface="Wingdings" pitchFamily="2" charset="2"/>
              <a:buChar char="q"/>
            </a:pPr>
            <a:r>
              <a:rPr lang="ru-RU" sz="2000" dirty="0"/>
              <a:t>позднее обнаружение пожара и, как следствие, несвоевременное принятие мер по тушению; </a:t>
            </a:r>
          </a:p>
          <a:p>
            <a:pPr indent="450850" algn="just">
              <a:buFont typeface="Wingdings" pitchFamily="2" charset="2"/>
              <a:buChar char="q"/>
            </a:pPr>
            <a:r>
              <a:rPr lang="ru-RU" sz="2000" dirty="0"/>
              <a:t>отсутствие противопожарных разрывов, защитных минерализованных полос.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7224" y="1571612"/>
            <a:ext cx="7429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 ПОРЯДКЕ ПОДАЧИ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ЭЛЕКТРОННЫХ ОБРАЩЕНИЙ</a:t>
            </a:r>
            <a:endParaRPr kumimoji="0" lang="ru-RU" sz="2800" b="0" i="0" u="none" strike="noStrike" cap="none" normalizeH="0" baseline="0" dirty="0" smtClean="0">
              <a:ln>
                <a:solidFill>
                  <a:srgbClr val="003300"/>
                </a:solidFill>
              </a:ln>
              <a:solidFill>
                <a:srgbClr val="33993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8" name="Picture 2" descr="C:\Users\Администратор\Desktop\Icumaiot3Nz3VSkASkPInX3zt44p2qT2J0TCbufuUAPsbQCtXxk0Pm8KAAcFg4wRuvLUistL82to72o_nALyH2U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500306"/>
            <a:ext cx="3551202" cy="3682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71472" y="2071678"/>
            <a:ext cx="78581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Законом Республики Беларусь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18 июля 2011 г.  № 300-З «Об обращениях граждан и юридических лиц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электронные обращения подаются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государственные органы и иные государственные организации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через государственную единую (интегрированную) республиканскую информационную систему учета и обработки обращений граждан и юридических лиц.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Доступ к Системе для заявителей бесплатный и осуществляется через сайт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://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обращения.бел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71472" y="2071678"/>
            <a:ext cx="78581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3200" b="1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5. ПРОФИЛАКТИКА </a:t>
            </a:r>
            <a:r>
              <a:rPr lang="ru-RU" sz="3200" b="1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ПЬЯНСТВА И АЛКОГОЛИЗМА</a:t>
            </a:r>
            <a:endParaRPr lang="ru-RU" sz="3200" dirty="0">
              <a:ln>
                <a:solidFill>
                  <a:srgbClr val="003300"/>
                </a:solidFill>
              </a:ln>
              <a:solidFill>
                <a:srgbClr val="339933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Администратор\Desktop\CmxXkeUWgAAycL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286124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857224" y="571480"/>
            <a:ext cx="78581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В целях популяризации здорового образа жизни проводится постоянная санитарно-просветительная работа по вопросам профилактики зависимостей от </a:t>
            </a:r>
            <a:r>
              <a:rPr lang="ru-RU" sz="2000" b="1" dirty="0" err="1"/>
              <a:t>психоактивных</a:t>
            </a:r>
            <a:r>
              <a:rPr lang="ru-RU" sz="2000" b="1" dirty="0"/>
              <a:t> веществ. На интернет – сайте УЗ «</a:t>
            </a:r>
            <a:r>
              <a:rPr lang="ru-RU" sz="2000" b="1" dirty="0" err="1"/>
              <a:t>Климовичская</a:t>
            </a:r>
            <a:r>
              <a:rPr lang="ru-RU" sz="2000" b="1" dirty="0"/>
              <a:t> ЦРБ» размещены информационные материалы по пропаганде здорового образа жизни, профилактике пьянства, алкоголизма и наркомании. В районной поликлинике организована трансляция тематических роликов по профилактике зависимостей.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http://i.mycdn.me/i?r=AzFIxPtkV78jcmdRfpoIOyaJ6tCoSn-zbyPQLZIMGfl7oDO7EuABt8t6j6ROsg0SwU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518141"/>
            <a:ext cx="5786478" cy="433985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857224" y="1000108"/>
            <a:ext cx="78581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>
              <a:buFont typeface="Wingdings" pitchFamily="2" charset="2"/>
              <a:buChar char="q"/>
            </a:pPr>
            <a:r>
              <a:rPr lang="ru-RU" sz="2000" dirty="0"/>
              <a:t>УЗ «</a:t>
            </a:r>
            <a:r>
              <a:rPr lang="ru-RU" sz="2000" dirty="0" err="1"/>
              <a:t>Климовичская</a:t>
            </a:r>
            <a:r>
              <a:rPr lang="ru-RU" sz="2000" dirty="0"/>
              <a:t> ЦРБ» организовано принудительное </a:t>
            </a:r>
            <a:r>
              <a:rPr lang="ru-RU" sz="2000" dirty="0" err="1"/>
              <a:t>противоалкогольное</a:t>
            </a:r>
            <a:r>
              <a:rPr lang="ru-RU" sz="2000" dirty="0"/>
              <a:t> лечение, назначаемое по приговорам суда. На 01.07.2023 года на лечении находилось 77 человек. Решением районного суда прекращено в отношении 6 человек. </a:t>
            </a:r>
            <a:endParaRPr lang="ru-RU" sz="2000" dirty="0" smtClean="0"/>
          </a:p>
          <a:p>
            <a:pPr indent="450850" algn="just"/>
            <a:endParaRPr lang="ru-RU" sz="2000" dirty="0"/>
          </a:p>
          <a:p>
            <a:pPr indent="450850" algn="just">
              <a:buFont typeface="Wingdings" pitchFamily="2" charset="2"/>
              <a:buChar char="q"/>
            </a:pPr>
            <a:r>
              <a:rPr lang="ru-RU" sz="2000" dirty="0"/>
              <a:t>Мероприятия по социальной реабилитации лиц, страдающими зависимостями от ПАВ, проводятся УЗ «</a:t>
            </a:r>
            <a:r>
              <a:rPr lang="ru-RU" sz="2000" dirty="0" err="1"/>
              <a:t>Климовичская</a:t>
            </a:r>
            <a:r>
              <a:rPr lang="ru-RU" sz="2000" dirty="0"/>
              <a:t> ЦРБ» в постоянном взаимодействии с отделом по труду, занятости и социальной защите райисполкома, учреждением «</a:t>
            </a:r>
            <a:r>
              <a:rPr lang="ru-RU" sz="2000" dirty="0" err="1"/>
              <a:t>Климовичский</a:t>
            </a:r>
            <a:r>
              <a:rPr lang="ru-RU" sz="2000" dirty="0"/>
              <a:t> районный центр социального обслуживания населения».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714348" y="1000108"/>
            <a:ext cx="78581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3300"/>
                  </a:solidFill>
                </a:ln>
                <a:solidFill>
                  <a:srgbClr val="339933"/>
                </a:solidFill>
                <a:latin typeface="Arial Black" pitchFamily="34" charset="0"/>
              </a:rPr>
              <a:t>6. О ПРОВЕДЕНИИ СПЕЦИАЛЬНОЙ ПРОГРАММЫ «МАК» НА ТЕРРИТОРИИ КЛИМОВИЧСКОГО РАЙОНА</a:t>
            </a:r>
            <a:endParaRPr lang="ru-RU" sz="3200" dirty="0">
              <a:ln>
                <a:solidFill>
                  <a:srgbClr val="003300"/>
                </a:solidFill>
              </a:ln>
              <a:solidFill>
                <a:srgbClr val="339933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Администратор\Desktop\7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071810"/>
            <a:ext cx="5418132" cy="361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05435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28596" y="1571612"/>
            <a:ext cx="835824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Административная ответственность: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незаконный посев и (или) выращивание запрещенных к возделыванию растений, содержащих наркотические средства или психотропные вещества, совершены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 цели их сбыта или изготовления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либо иного получения наркотических средств или психотропных веществ, то это повлечет наложение штрафа в размере до 20 базовых величин (ст. 17.1.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КоАП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Республики Беларусь).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Уголовная ответственность: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Незаконные посев и (или) выращивание растений либо грибов, содержащих наркотические средства или психотропные вещества,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целях их сбыта или изготовления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либо иного получения наркотических средств или психотропных веществ предусматривает наказание вплоть до лишения свободы на срок до 3 лет (ст. 329 УК Республики Беларусь).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Срок лишения свободы может увеличиться до 7 лет, если те же действия, совершенны повторно, либо группой лиц, либо лицом, ранее уже совершившим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наркопреступления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 также – до 15 лет, если преступление было совершено в составе организованной группы.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642918"/>
            <a:ext cx="8715436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демографической сфере </a:t>
            </a:r>
            <a:r>
              <a:rPr lang="ru-RU" sz="2000" b="1" dirty="0" smtClean="0">
                <a:solidFill>
                  <a:srgbClr val="C00000"/>
                </a:solidFill>
              </a:rPr>
              <a:t>ВНУТРЕННИМИ ИСТОЧНИКАМИ УГРОЗ </a:t>
            </a:r>
            <a:r>
              <a:rPr lang="ru-RU" sz="2000" dirty="0" smtClean="0">
                <a:solidFill>
                  <a:schemeClr val="tx1"/>
                </a:solidFill>
              </a:rPr>
              <a:t>национальной </a:t>
            </a:r>
            <a:r>
              <a:rPr lang="ru-RU" sz="2000" dirty="0">
                <a:solidFill>
                  <a:schemeClr val="tx1"/>
                </a:solidFill>
              </a:rPr>
              <a:t>безопасности являются: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57158" y="1643050"/>
            <a:ext cx="8429684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диспропорции в половозрастной структуре населения;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357158" y="2428868"/>
            <a:ext cx="8429684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снижение репродуктивных установок населения, их неполная реализация;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357158" y="3286124"/>
            <a:ext cx="8429684" cy="92869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негативные трансформации института семьи (снижение уровня </a:t>
            </a:r>
            <a:r>
              <a:rPr lang="ru-RU" b="1" dirty="0" err="1">
                <a:solidFill>
                  <a:schemeClr val="tx1"/>
                </a:solidFill>
              </a:rPr>
              <a:t>брачности</a:t>
            </a:r>
            <a:r>
              <a:rPr lang="ru-RU" b="1" dirty="0">
                <a:solidFill>
                  <a:schemeClr val="tx1"/>
                </a:solidFill>
              </a:rPr>
              <a:t>, увеличение возраста вступления в первый брак, рост числа неполных семей, </a:t>
            </a:r>
            <a:r>
              <a:rPr lang="ru-RU" b="1" dirty="0" err="1">
                <a:solidFill>
                  <a:schemeClr val="tx1"/>
                </a:solidFill>
              </a:rPr>
              <a:t>овдовение</a:t>
            </a:r>
            <a:r>
              <a:rPr lang="ru-RU" b="1" dirty="0">
                <a:solidFill>
                  <a:schemeClr val="tx1"/>
                </a:solidFill>
              </a:rPr>
              <a:t> и иное);</a:t>
            </a:r>
          </a:p>
          <a:p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57158" y="4357694"/>
            <a:ext cx="8429684" cy="78581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снижение общего уровня здоровья населения, его отдельных половозрастных групп;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57158" y="5286388"/>
            <a:ext cx="8429684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неблагополучная эпидемиологическая ситуация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5720" y="78579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Основным</a:t>
            </a:r>
            <a:r>
              <a:rPr lang="ru-RU" sz="2400" b="1" dirty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ВНЕШНИМ ИСТОЧНИКОМ УГРОЗ</a:t>
            </a:r>
            <a:r>
              <a:rPr lang="ru-RU" sz="2400" dirty="0" smtClean="0"/>
              <a:t> </a:t>
            </a:r>
            <a:r>
              <a:rPr lang="ru-RU" sz="2400" dirty="0"/>
              <a:t>национальной безопасности в демографической сфере является проведение иностранными государствами политики, направленной на стимулирование эмиграции населения Республики Беларусь.</a:t>
            </a:r>
          </a:p>
        </p:txBody>
      </p:sp>
      <p:pic>
        <p:nvPicPr>
          <p:cNvPr id="17410" name="Picture 2" descr="C:\Users\Администратор\Desktop\FUkUE5bzkAZWF1iGW4vPv6hdw4DY7rLMtBxoWxvDHUfRKreXyaM9Z5E2LMoNHU5c1kcCHV9HJbuPNNRsfNKQmspDA89pj2d8jr28ejGFDzxhruENRcNiyhoeSvpacoF2oQP6rpBZzigu4V3ckLj1gzTyi9XH8cVmQ2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85992"/>
            <a:ext cx="6858000" cy="428625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642918"/>
            <a:ext cx="762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2. ДИНАМИКА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ДЕМОГРАФИЧЕСКИХ ПРОЦЕССОВ В БЕЛАРУСИ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35729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/>
              <a:t>Республике Беларусь созданы условия для улучшения здоровья населения с </a:t>
            </a:r>
            <a:r>
              <a:rPr lang="ru-RU" dirty="0" smtClean="0"/>
              <a:t>охватом </a:t>
            </a:r>
            <a:r>
              <a:rPr lang="ru-RU" dirty="0"/>
              <a:t>всех этапов жизни, повышения качества и доступности услуг системы здравоохранения, </a:t>
            </a:r>
            <a:r>
              <a:rPr lang="ru-RU" b="1" dirty="0" smtClean="0">
                <a:solidFill>
                  <a:srgbClr val="C00000"/>
                </a:solidFill>
              </a:rPr>
              <a:t>ДЕМОГРАФИЧЕСКАЯ СИТУАЦИЯ ПРОДОЛЖАЕТ ТРЕБОВАТЬ ПРИСТАЛЬНОГО ВНИМАНИЯ.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00" y="2857496"/>
            <a:ext cx="7358114" cy="27146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003300"/>
                </a:solidFill>
              </a:rPr>
              <a:t>Климовичский</a:t>
            </a:r>
            <a:r>
              <a:rPr lang="ru-RU" sz="2400" b="1" i="1" dirty="0" smtClean="0">
                <a:solidFill>
                  <a:srgbClr val="003300"/>
                </a:solidFill>
              </a:rPr>
              <a:t> район. </a:t>
            </a:r>
          </a:p>
          <a:p>
            <a:pPr algn="ctr"/>
            <a:r>
              <a:rPr lang="ru-RU" sz="2400" b="1" i="1" dirty="0" smtClean="0">
                <a:solidFill>
                  <a:srgbClr val="003300"/>
                </a:solidFill>
              </a:rPr>
              <a:t>В 2021 году доля населения в возрасте старше</a:t>
            </a:r>
          </a:p>
          <a:p>
            <a:pPr algn="ctr"/>
            <a:r>
              <a:rPr lang="ru-RU" sz="2400" b="1" i="1" dirty="0" smtClean="0">
                <a:solidFill>
                  <a:srgbClr val="003300"/>
                </a:solidFill>
              </a:rPr>
              <a:t> 65 лет составила 16,8 %. В начале 2021 года базовое значение продолжительности жизни при рождении составило 67,8 лет (62,5 для мужчин и 73,8 для женщин).</a:t>
            </a:r>
            <a:endParaRPr lang="ru-RU" sz="24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истратор\Desktop\1674644292_top-fon-com-p-fon-dlya-prezentatsii-odnotonnii-bledno-go-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05435" cy="57864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71435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Продолжает оставаться актуальной проблема </a:t>
            </a:r>
            <a:r>
              <a:rPr lang="ru-RU" b="1" dirty="0" smtClean="0">
                <a:solidFill>
                  <a:srgbClr val="C00000"/>
                </a:solidFill>
              </a:rPr>
              <a:t>НЕУСТОЙЧИВОСТИ БРАЧНЫХ СОЮЗОВ. </a:t>
            </a:r>
            <a:r>
              <a:rPr lang="ru-RU" dirty="0" smtClean="0"/>
              <a:t>Ценность и значимость </a:t>
            </a:r>
            <a:r>
              <a:rPr lang="ru-RU" dirty="0"/>
              <a:t>официального брака для большинства населения сохраняется, но количество браков несколько снизилось наряду с увеличивающимся числом разводов.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8662" y="2071678"/>
            <a:ext cx="7358114" cy="41434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b="1" i="1" dirty="0">
                <a:solidFill>
                  <a:srgbClr val="003300"/>
                </a:solidFill>
              </a:rPr>
              <a:t>В Климовичском районе за 6 месяцев 2023 года зарегистрировано 38 браков. </a:t>
            </a:r>
            <a:r>
              <a:rPr lang="ru-RU" b="1" i="1" dirty="0">
                <a:solidFill>
                  <a:srgbClr val="003300"/>
                </a:solidFill>
              </a:rPr>
              <a:t>Средний возраст жениха – 35 лет, невесты – 34. Максимальный возраст жениха – 70, невесты – 67. Минимальный возраст вступления в </a:t>
            </a:r>
            <a:r>
              <a:rPr lang="ru-RU" b="1" i="1" dirty="0" smtClean="0">
                <a:solidFill>
                  <a:srgbClr val="003300"/>
                </a:solidFill>
              </a:rPr>
              <a:t>брак</a:t>
            </a:r>
          </a:p>
          <a:p>
            <a:pPr algn="ctr"/>
            <a:r>
              <a:rPr lang="ru-RU" b="1" i="1" dirty="0" smtClean="0">
                <a:solidFill>
                  <a:srgbClr val="003300"/>
                </a:solidFill>
              </a:rPr>
              <a:t> </a:t>
            </a:r>
            <a:r>
              <a:rPr lang="ru-RU" b="1" i="1" dirty="0">
                <a:solidFill>
                  <a:srgbClr val="003300"/>
                </a:solidFill>
              </a:rPr>
              <a:t>жениха и невесты – 19 лет.</a:t>
            </a:r>
            <a:endParaRPr lang="ru-RU" dirty="0">
              <a:solidFill>
                <a:srgbClr val="003300"/>
              </a:solidFill>
            </a:endParaRPr>
          </a:p>
          <a:p>
            <a:pPr algn="ctr"/>
            <a:r>
              <a:rPr lang="be-BY" b="1" i="1" dirty="0">
                <a:solidFill>
                  <a:srgbClr val="003300"/>
                </a:solidFill>
              </a:rPr>
              <a:t>Зарегистрировано рождения детей – 67</a:t>
            </a:r>
            <a:r>
              <a:rPr lang="be-BY" b="1" i="1" dirty="0" smtClean="0">
                <a:solidFill>
                  <a:srgbClr val="003300"/>
                </a:solidFill>
              </a:rPr>
              <a:t>.</a:t>
            </a:r>
          </a:p>
          <a:p>
            <a:pPr algn="ctr"/>
            <a:r>
              <a:rPr lang="be-BY" b="1" i="1" dirty="0" smtClean="0">
                <a:solidFill>
                  <a:srgbClr val="003300"/>
                </a:solidFill>
              </a:rPr>
              <a:t> </a:t>
            </a:r>
            <a:r>
              <a:rPr lang="be-BY" b="1" i="1" dirty="0">
                <a:solidFill>
                  <a:srgbClr val="003300"/>
                </a:solidFill>
              </a:rPr>
              <a:t>Из них девочек – 36, мальчиков – 31. </a:t>
            </a:r>
            <a:endParaRPr lang="ru-RU" dirty="0">
              <a:solidFill>
                <a:srgbClr val="003300"/>
              </a:solidFill>
            </a:endParaRPr>
          </a:p>
          <a:p>
            <a:pPr algn="ctr"/>
            <a:r>
              <a:rPr lang="be-BY" b="1" i="1" dirty="0">
                <a:solidFill>
                  <a:srgbClr val="003300"/>
                </a:solidFill>
              </a:rPr>
              <a:t>Самые популярные имена девочек – София, Александра, Дарья. Редкие имена – Аглая, Стефания, Виталина</a:t>
            </a:r>
            <a:endParaRPr lang="ru-RU" dirty="0">
              <a:solidFill>
                <a:srgbClr val="003300"/>
              </a:solidFill>
            </a:endParaRPr>
          </a:p>
          <a:p>
            <a:pPr algn="ctr"/>
            <a:r>
              <a:rPr lang="be-BY" b="1" i="1" dirty="0">
                <a:solidFill>
                  <a:srgbClr val="003300"/>
                </a:solidFill>
              </a:rPr>
              <a:t>Самые популярные имена мальчиков – Матвей, Владислав, Максим, Мирон, Никита.  </a:t>
            </a:r>
            <a:endParaRPr lang="be-BY" b="1" i="1" dirty="0" smtClean="0">
              <a:solidFill>
                <a:srgbClr val="003300"/>
              </a:solidFill>
            </a:endParaRPr>
          </a:p>
          <a:p>
            <a:pPr algn="ctr"/>
            <a:r>
              <a:rPr lang="be-BY" b="1" i="1" dirty="0" smtClean="0">
                <a:solidFill>
                  <a:srgbClr val="003300"/>
                </a:solidFill>
              </a:rPr>
              <a:t>Редкие </a:t>
            </a:r>
            <a:r>
              <a:rPr lang="be-BY" b="1" i="1" dirty="0">
                <a:solidFill>
                  <a:srgbClr val="003300"/>
                </a:solidFill>
              </a:rPr>
              <a:t>имена – Платон, Ростивлав, Ян, Савелий.</a:t>
            </a:r>
            <a:endParaRPr lang="ru-RU" dirty="0">
              <a:solidFill>
                <a:srgbClr val="003300"/>
              </a:solidFill>
            </a:endParaRPr>
          </a:p>
          <a:p>
            <a:pPr algn="ctr"/>
            <a:r>
              <a:rPr lang="be-BY" b="1" i="1" dirty="0">
                <a:solidFill>
                  <a:srgbClr val="003300"/>
                </a:solidFill>
              </a:rPr>
              <a:t>Средний возраст отцов – 31 год, матерей – 27</a:t>
            </a:r>
            <a:r>
              <a:rPr lang="be-BY" b="1" i="1" dirty="0" smtClean="0">
                <a:solidFill>
                  <a:srgbClr val="003300"/>
                </a:solidFill>
              </a:rPr>
              <a:t>.</a:t>
            </a:r>
          </a:p>
          <a:p>
            <a:pPr algn="ctr"/>
            <a:r>
              <a:rPr lang="be-BY" b="1" i="1" dirty="0" smtClean="0">
                <a:solidFill>
                  <a:srgbClr val="003300"/>
                </a:solidFill>
              </a:rPr>
              <a:t> </a:t>
            </a:r>
            <a:r>
              <a:rPr lang="be-BY" b="1" i="1" dirty="0">
                <a:solidFill>
                  <a:srgbClr val="003300"/>
                </a:solidFill>
              </a:rPr>
              <a:t>Максимальный возраст отцов –56, матерей – 39</a:t>
            </a:r>
            <a:r>
              <a:rPr lang="be-BY" sz="2400" b="1" i="1" dirty="0"/>
              <a:t>.</a:t>
            </a:r>
            <a:endParaRPr lang="ru-RU" sz="24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4109</Words>
  <Application>Microsoft Office PowerPoint</Application>
  <PresentationFormat>Экран (4:3)</PresentationFormat>
  <Paragraphs>197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</dc:creator>
  <cp:lastModifiedBy>Bibl</cp:lastModifiedBy>
  <cp:revision>34</cp:revision>
  <dcterms:created xsi:type="dcterms:W3CDTF">2023-07-20T06:27:48Z</dcterms:created>
  <dcterms:modified xsi:type="dcterms:W3CDTF">2023-07-20T13:47:29Z</dcterms:modified>
</cp:coreProperties>
</file>