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2" r:id="rId10"/>
    <p:sldId id="265" r:id="rId11"/>
    <p:sldId id="266" r:id="rId12"/>
    <p:sldId id="269" r:id="rId13"/>
    <p:sldId id="267"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1" d="100"/>
          <a:sy n="61" d="100"/>
        </p:scale>
        <p:origin x="-1349"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E827DE2-A906-444E-B1B8-852390E92CA6}" type="datetimeFigureOut">
              <a:rPr lang="ru-RU" smtClean="0"/>
              <a:pPr/>
              <a:t>18.10.2023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75CFFE-0443-4149-A830-BC2E21B1F8D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E827DE2-A906-444E-B1B8-852390E92CA6}" type="datetimeFigureOut">
              <a:rPr lang="ru-RU" smtClean="0"/>
              <a:pPr/>
              <a:t>18.10.2023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75CFFE-0443-4149-A830-BC2E21B1F8D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E827DE2-A906-444E-B1B8-852390E92CA6}" type="datetimeFigureOut">
              <a:rPr lang="ru-RU" smtClean="0"/>
              <a:pPr/>
              <a:t>18.10.2023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75CFFE-0443-4149-A830-BC2E21B1F8D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E827DE2-A906-444E-B1B8-852390E92CA6}" type="datetimeFigureOut">
              <a:rPr lang="ru-RU" smtClean="0"/>
              <a:pPr/>
              <a:t>18.10.2023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75CFFE-0443-4149-A830-BC2E21B1F8D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E827DE2-A906-444E-B1B8-852390E92CA6}" type="datetimeFigureOut">
              <a:rPr lang="ru-RU" smtClean="0"/>
              <a:pPr/>
              <a:t>18.10.2023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275CFFE-0443-4149-A830-BC2E21B1F8D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E827DE2-A906-444E-B1B8-852390E92CA6}" type="datetimeFigureOut">
              <a:rPr lang="ru-RU" smtClean="0"/>
              <a:pPr/>
              <a:t>18.10.2023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275CFFE-0443-4149-A830-BC2E21B1F8D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E827DE2-A906-444E-B1B8-852390E92CA6}" type="datetimeFigureOut">
              <a:rPr lang="ru-RU" smtClean="0"/>
              <a:pPr/>
              <a:t>18.10.2023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275CFFE-0443-4149-A830-BC2E21B1F8D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E827DE2-A906-444E-B1B8-852390E92CA6}" type="datetimeFigureOut">
              <a:rPr lang="ru-RU" smtClean="0"/>
              <a:pPr/>
              <a:t>18.10.2023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275CFFE-0443-4149-A830-BC2E21B1F8D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E827DE2-A906-444E-B1B8-852390E92CA6}" type="datetimeFigureOut">
              <a:rPr lang="ru-RU" smtClean="0"/>
              <a:pPr/>
              <a:t>18.10.2023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275CFFE-0443-4149-A830-BC2E21B1F8D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E827DE2-A906-444E-B1B8-852390E92CA6}" type="datetimeFigureOut">
              <a:rPr lang="ru-RU" smtClean="0"/>
              <a:pPr/>
              <a:t>18.10.2023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275CFFE-0443-4149-A830-BC2E21B1F8D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E827DE2-A906-444E-B1B8-852390E92CA6}" type="datetimeFigureOut">
              <a:rPr lang="ru-RU" smtClean="0"/>
              <a:pPr/>
              <a:t>18.10.2023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275CFFE-0443-4149-A830-BC2E21B1F8D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827DE2-A906-444E-B1B8-852390E92CA6}" type="datetimeFigureOut">
              <a:rPr lang="ru-RU" smtClean="0"/>
              <a:pPr/>
              <a:t>18.10.2023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75CFFE-0443-4149-A830-BC2E21B1F8D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Администратор\Desktop\socbez.jpg"/>
          <p:cNvPicPr>
            <a:picLocks noChangeAspect="1" noChangeArrowheads="1"/>
          </p:cNvPicPr>
          <p:nvPr/>
        </p:nvPicPr>
        <p:blipFill>
          <a:blip r:embed="rId2"/>
          <a:srcRect/>
          <a:stretch>
            <a:fillRect/>
          </a:stretch>
        </p:blipFill>
        <p:spPr bwMode="auto">
          <a:xfrm>
            <a:off x="0" y="0"/>
            <a:ext cx="9215465" cy="6858000"/>
          </a:xfrm>
          <a:prstGeom prst="rect">
            <a:avLst/>
          </a:prstGeom>
          <a:noFill/>
        </p:spPr>
      </p:pic>
      <p:sp>
        <p:nvSpPr>
          <p:cNvPr id="1027" name="Rectangle 3"/>
          <p:cNvSpPr>
            <a:spLocks noChangeArrowheads="1"/>
          </p:cNvSpPr>
          <p:nvPr/>
        </p:nvSpPr>
        <p:spPr bwMode="auto">
          <a:xfrm>
            <a:off x="-14277" y="1000108"/>
            <a:ext cx="9158277"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Char char="•"/>
              <a:tabLst/>
            </a:pPr>
            <a:r>
              <a:rPr kumimoji="0" lang="ru-RU" sz="3200" b="1" i="0" u="none" strike="noStrike" cap="none" normalizeH="0" baseline="0" dirty="0" smtClean="0">
                <a:ln>
                  <a:noFill/>
                </a:ln>
                <a:solidFill>
                  <a:schemeClr val="bg1"/>
                </a:solidFill>
                <a:effectLst>
                  <a:glow rad="101600">
                    <a:schemeClr val="tx1">
                      <a:alpha val="60000"/>
                    </a:schemeClr>
                  </a:glow>
                </a:effectLst>
                <a:latin typeface="Arial" pitchFamily="34" charset="0"/>
                <a:ea typeface="Times New Roman" pitchFamily="18" charset="0"/>
                <a:cs typeface="Calibri" pitchFamily="34" charset="0"/>
              </a:rPr>
              <a:t>1 СОЦИАЛЬНАЯ БЕЗОПАСНОСТЬ:</a:t>
            </a:r>
            <a:endParaRPr kumimoji="0" lang="ru-RU" sz="3200" b="0" i="0" u="none" strike="noStrike" cap="none" normalizeH="0" baseline="0" dirty="0" smtClean="0">
              <a:ln>
                <a:noFill/>
              </a:ln>
              <a:solidFill>
                <a:schemeClr val="bg1"/>
              </a:solidFill>
              <a:effectLst>
                <a:glow rad="101600">
                  <a:schemeClr val="tx1">
                    <a:alpha val="60000"/>
                  </a:schemeClr>
                </a:glow>
              </a:effectLst>
              <a:latin typeface="Arial" pitchFamily="34" charset="0"/>
              <a:cs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bg1"/>
                </a:solidFill>
                <a:effectLst>
                  <a:glow rad="101600">
                    <a:schemeClr val="tx1">
                      <a:alpha val="60000"/>
                    </a:schemeClr>
                  </a:glow>
                </a:effectLst>
                <a:latin typeface="Arial" pitchFamily="34" charset="0"/>
                <a:ea typeface="Times New Roman" pitchFamily="18" charset="0"/>
                <a:cs typeface="Calibri" pitchFamily="34" charset="0"/>
              </a:rPr>
              <a:t>ОСНОВНЫЕ ПРИНЦИПЫ И ПРИОРИТЕТЫ</a:t>
            </a:r>
            <a:endParaRPr kumimoji="0" lang="ru-RU" sz="3200" b="0" i="0" u="none" strike="noStrike" cap="none" normalizeH="0" baseline="0" dirty="0" smtClean="0">
              <a:ln>
                <a:noFill/>
              </a:ln>
              <a:solidFill>
                <a:schemeClr val="bg1"/>
              </a:solidFill>
              <a:effectLst>
                <a:glow rad="101600">
                  <a:schemeClr val="tx1">
                    <a:alpha val="60000"/>
                  </a:schemeClr>
                </a:glow>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10" descr="C:\Users\Администратор\Desktop\1669527517_3-65.jpg"/>
          <p:cNvPicPr>
            <a:picLocks noChangeAspect="1" noChangeArrowheads="1"/>
          </p:cNvPicPr>
          <p:nvPr/>
        </p:nvPicPr>
        <p:blipFill>
          <a:blip r:embed="rId2"/>
          <a:srcRect b="4099"/>
          <a:stretch>
            <a:fillRect/>
          </a:stretch>
        </p:blipFill>
        <p:spPr bwMode="auto">
          <a:xfrm>
            <a:off x="-20689" y="0"/>
            <a:ext cx="9164689" cy="6858000"/>
          </a:xfrm>
          <a:prstGeom prst="rect">
            <a:avLst/>
          </a:prstGeom>
          <a:noFill/>
        </p:spPr>
      </p:pic>
      <p:sp>
        <p:nvSpPr>
          <p:cNvPr id="5" name="Скругленный прямоугольник 4"/>
          <p:cNvSpPr/>
          <p:nvPr/>
        </p:nvSpPr>
        <p:spPr>
          <a:xfrm>
            <a:off x="214282" y="142852"/>
            <a:ext cx="8715436"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6. УКРЕПЛЕНИЕ ОБЩЕСТВЕННОГО ЗДОРОВЬЯ – ОДНО ИЗ ГЛАВНЫХ УСЛОВИЙ СОХРАНЕНИЯ НАЦИИ</a:t>
            </a:r>
            <a:endParaRPr lang="ru-RU" sz="2400" dirty="0">
              <a:latin typeface="Arial" pitchFamily="34" charset="0"/>
              <a:cs typeface="Arial" pitchFamily="34" charset="0"/>
            </a:endParaRPr>
          </a:p>
        </p:txBody>
      </p:sp>
      <p:sp>
        <p:nvSpPr>
          <p:cNvPr id="22529" name="Rectangle 1"/>
          <p:cNvSpPr>
            <a:spLocks noChangeArrowheads="1"/>
          </p:cNvSpPr>
          <p:nvPr/>
        </p:nvSpPr>
        <p:spPr bwMode="auto">
          <a:xfrm>
            <a:off x="357158" y="1428736"/>
            <a:ext cx="835824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Свидетельством высокого уровня медицины в Беларуси служат </a:t>
            </a:r>
            <a:r>
              <a:rPr kumimoji="0" lang="ru-RU" sz="2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ДОСТИЖЕНИЯ ЗДРАВООХРАНЕНИЯ</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страны, к которым относятся:</a:t>
            </a: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100%-я доступность первичной, скорой медицинской помощи</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развитие высокотехнологичной медицинской помощи;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практико-ориентированное образование;</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законодательно закрепленный приоритет оказания медицинской помощи матерям и детям,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разноуровневая</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система ее оказания;</a:t>
            </a:r>
          </a:p>
          <a:p>
            <a:pPr lvl="0" indent="450850" eaLnBrk="0" fontAlgn="base" hangingPunct="0">
              <a:spcBef>
                <a:spcPct val="0"/>
              </a:spcBef>
              <a:spcAft>
                <a:spcPct val="0"/>
              </a:spcAft>
            </a:pPr>
            <a:r>
              <a:rPr lang="ru-RU" sz="2000" dirty="0" smtClean="0">
                <a:latin typeface="Times New Roman" pitchFamily="18" charset="0"/>
                <a:cs typeface="Times New Roman" pitchFamily="18" charset="0"/>
              </a:rPr>
              <a:t>все </a:t>
            </a:r>
            <a:r>
              <a:rPr lang="ru-RU" sz="2000" b="1" dirty="0">
                <a:latin typeface="Times New Roman" pitchFamily="18" charset="0"/>
                <a:cs typeface="Times New Roman" pitchFamily="18" charset="0"/>
              </a:rPr>
              <a:t>лекарственные препараты проходят испытания на безопасность</a:t>
            </a:r>
            <a:r>
              <a:rPr lang="ru-RU" sz="2000" dirty="0">
                <a:latin typeface="Times New Roman" pitchFamily="18" charset="0"/>
                <a:cs typeface="Times New Roman" pitchFamily="18" charset="0"/>
              </a:rPr>
              <a:t>, эффективность и </a:t>
            </a:r>
            <a:r>
              <a:rPr lang="ru-RU" sz="2000" dirty="0" smtClean="0">
                <a:latin typeface="Times New Roman" pitchFamily="18" charset="0"/>
                <a:cs typeface="Times New Roman" pitchFamily="18" charset="0"/>
              </a:rPr>
              <a:t>качество;</a:t>
            </a:r>
          </a:p>
          <a:p>
            <a:pPr lvl="0" indent="450850" eaLnBrk="0" fontAlgn="base" hangingPunct="0">
              <a:spcBef>
                <a:spcPct val="0"/>
              </a:spcBef>
              <a:spcAft>
                <a:spcPct val="0"/>
              </a:spcAft>
            </a:pPr>
            <a:r>
              <a:rPr lang="ru-RU" sz="2000" b="1" dirty="0"/>
              <a:t>бесплатное и льготное обеспечение лекарственными препаратами</a:t>
            </a:r>
            <a:r>
              <a:rPr lang="ru-RU" sz="2000" dirty="0"/>
              <a:t> и перевязочными материалами.</a:t>
            </a:r>
            <a:endParaRPr kumimoji="0" lang="ru-RU" sz="200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10" descr="C:\Users\Администратор\Desktop\1669527517_3-65.jpg"/>
          <p:cNvPicPr>
            <a:picLocks noChangeAspect="1" noChangeArrowheads="1"/>
          </p:cNvPicPr>
          <p:nvPr/>
        </p:nvPicPr>
        <p:blipFill>
          <a:blip r:embed="rId2"/>
          <a:srcRect b="4099"/>
          <a:stretch>
            <a:fillRect/>
          </a:stretch>
        </p:blipFill>
        <p:spPr bwMode="auto">
          <a:xfrm>
            <a:off x="-20689" y="0"/>
            <a:ext cx="9164689" cy="6858000"/>
          </a:xfrm>
          <a:prstGeom prst="rect">
            <a:avLst/>
          </a:prstGeom>
          <a:noFill/>
        </p:spPr>
      </p:pic>
      <p:sp>
        <p:nvSpPr>
          <p:cNvPr id="5" name="Скругленный прямоугольник 4"/>
          <p:cNvSpPr/>
          <p:nvPr/>
        </p:nvSpPr>
        <p:spPr>
          <a:xfrm>
            <a:off x="214282" y="142852"/>
            <a:ext cx="8715436"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7. РАЗВИТИЕ ИНТЕЛЛЕКТУАЛЬНОГО И ДУХОВНО-НРАВСТВЕННОГО ПОТЕНЦИАЛА БЕЛОРУССКОГО ОБЩЕСТВА</a:t>
            </a:r>
            <a:endParaRPr lang="ru-RU" sz="2400" dirty="0">
              <a:latin typeface="Arial" pitchFamily="34" charset="0"/>
              <a:cs typeface="Arial" pitchFamily="34" charset="0"/>
            </a:endParaRPr>
          </a:p>
        </p:txBody>
      </p:sp>
      <p:sp>
        <p:nvSpPr>
          <p:cNvPr id="22529" name="Rectangle 1"/>
          <p:cNvSpPr>
            <a:spLocks noChangeArrowheads="1"/>
          </p:cNvSpPr>
          <p:nvPr/>
        </p:nvSpPr>
        <p:spPr bwMode="auto">
          <a:xfrm>
            <a:off x="357158" y="1428736"/>
            <a:ext cx="835824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fontAlgn="base">
              <a:spcBef>
                <a:spcPct val="0"/>
              </a:spcBef>
              <a:spcAft>
                <a:spcPct val="0"/>
              </a:spcAft>
            </a:pPr>
            <a:r>
              <a:rPr lang="ru-RU" sz="2000" b="1" i="1" dirty="0"/>
              <a:t>В </a:t>
            </a:r>
            <a:r>
              <a:rPr lang="ru-RU" sz="2000" b="1" i="1" dirty="0" err="1"/>
              <a:t>Климовичском</a:t>
            </a:r>
            <a:r>
              <a:rPr lang="ru-RU" sz="2000" b="1" i="1" dirty="0"/>
              <a:t> районе </a:t>
            </a:r>
            <a:r>
              <a:rPr lang="ru-RU" sz="2000" b="1" i="1" dirty="0" smtClean="0"/>
              <a:t>функционируют  </a:t>
            </a:r>
            <a:r>
              <a:rPr lang="ru-RU" sz="2000" b="1" i="1" dirty="0">
                <a:solidFill>
                  <a:srgbClr val="C00000"/>
                </a:solidFill>
              </a:rPr>
              <a:t>23 учреждения образования </a:t>
            </a:r>
            <a:endParaRPr lang="ru-RU" sz="2000" b="1" i="1" dirty="0" smtClean="0">
              <a:solidFill>
                <a:srgbClr val="C00000"/>
              </a:solidFill>
            </a:endParaRPr>
          </a:p>
          <a:p>
            <a:pPr lvl="0" indent="450850" fontAlgn="base">
              <a:spcBef>
                <a:spcPct val="0"/>
              </a:spcBef>
              <a:spcAft>
                <a:spcPct val="0"/>
              </a:spcAft>
            </a:pPr>
            <a:r>
              <a:rPr lang="ru-RU" sz="2000" b="1" i="1" dirty="0" smtClean="0">
                <a:solidFill>
                  <a:srgbClr val="C00000"/>
                </a:solidFill>
              </a:rPr>
              <a:t>1</a:t>
            </a:r>
            <a:r>
              <a:rPr lang="ru-RU" sz="2000" b="1" i="1" dirty="0" smtClean="0"/>
              <a:t> </a:t>
            </a:r>
            <a:r>
              <a:rPr lang="ru-RU" sz="2000" b="1" i="1" dirty="0"/>
              <a:t>УО «</a:t>
            </a:r>
            <a:r>
              <a:rPr lang="ru-RU" sz="2000" b="1" i="1" dirty="0" err="1"/>
              <a:t>Климовичский</a:t>
            </a:r>
            <a:r>
              <a:rPr lang="ru-RU" sz="2000" b="1" i="1" dirty="0"/>
              <a:t> государственный аграрный колледж</a:t>
            </a:r>
            <a:r>
              <a:rPr lang="ru-RU" sz="2000" b="1" i="1" dirty="0" smtClean="0"/>
              <a:t>»,</a:t>
            </a:r>
          </a:p>
          <a:p>
            <a:pPr lvl="0" indent="450850" fontAlgn="base">
              <a:spcBef>
                <a:spcPct val="0"/>
              </a:spcBef>
              <a:spcAft>
                <a:spcPct val="0"/>
              </a:spcAft>
            </a:pPr>
            <a:r>
              <a:rPr lang="ru-RU" sz="2000" b="1" i="1" dirty="0" smtClean="0">
                <a:solidFill>
                  <a:srgbClr val="C00000"/>
                </a:solidFill>
              </a:rPr>
              <a:t>11</a:t>
            </a:r>
            <a:r>
              <a:rPr lang="ru-RU" sz="2000" b="1" i="1" dirty="0" smtClean="0"/>
              <a:t> </a:t>
            </a:r>
            <a:r>
              <a:rPr lang="ru-RU" sz="2000" b="1" i="1" dirty="0"/>
              <a:t>учреждений общего среднего образования, </a:t>
            </a:r>
            <a:endParaRPr lang="ru-RU" sz="2000" b="1" i="1" dirty="0" smtClean="0"/>
          </a:p>
          <a:p>
            <a:pPr lvl="0" indent="450850" fontAlgn="base">
              <a:spcBef>
                <a:spcPct val="0"/>
              </a:spcBef>
              <a:spcAft>
                <a:spcPct val="0"/>
              </a:spcAft>
            </a:pPr>
            <a:r>
              <a:rPr lang="ru-RU" sz="2000" b="1" i="1" dirty="0" smtClean="0">
                <a:solidFill>
                  <a:srgbClr val="C00000"/>
                </a:solidFill>
              </a:rPr>
              <a:t>8</a:t>
            </a:r>
            <a:r>
              <a:rPr lang="ru-RU" sz="2000" b="1" i="1" dirty="0" smtClean="0"/>
              <a:t> </a:t>
            </a:r>
            <a:r>
              <a:rPr lang="ru-RU" sz="2000" b="1" i="1" dirty="0"/>
              <a:t>учреждений дошкольного образования, </a:t>
            </a:r>
            <a:endParaRPr lang="ru-RU" sz="2000" b="1" i="1" dirty="0" smtClean="0"/>
          </a:p>
          <a:p>
            <a:pPr lvl="0" indent="450850" fontAlgn="base">
              <a:spcBef>
                <a:spcPct val="0"/>
              </a:spcBef>
              <a:spcAft>
                <a:spcPct val="0"/>
              </a:spcAft>
            </a:pPr>
            <a:r>
              <a:rPr lang="ru-RU" sz="2000" b="1" i="1" dirty="0" smtClean="0">
                <a:solidFill>
                  <a:srgbClr val="C00000"/>
                </a:solidFill>
              </a:rPr>
              <a:t>1</a:t>
            </a:r>
            <a:r>
              <a:rPr lang="ru-RU" sz="2000" b="1" i="1" dirty="0" smtClean="0"/>
              <a:t> </a:t>
            </a:r>
            <a:r>
              <a:rPr lang="ru-RU" sz="2000" b="1" i="1" dirty="0"/>
              <a:t>учреждение специального образования, дополнительного образования детей и молодежи, социально-педагогический центр, районный учебно-методический кабинет), в которых обучаются и воспитываются  </a:t>
            </a:r>
            <a:r>
              <a:rPr lang="ru-RU" sz="2000" b="1" i="1" dirty="0">
                <a:solidFill>
                  <a:srgbClr val="C00000"/>
                </a:solidFill>
              </a:rPr>
              <a:t>3615 человек.  </a:t>
            </a:r>
            <a:endParaRPr lang="ru-RU" sz="2000" b="1" i="1" dirty="0" smtClean="0">
              <a:solidFill>
                <a:srgbClr val="C00000"/>
              </a:solidFill>
            </a:endParaRPr>
          </a:p>
          <a:p>
            <a:pPr lvl="0" indent="450850" fontAlgn="base">
              <a:spcBef>
                <a:spcPct val="0"/>
              </a:spcBef>
              <a:spcAft>
                <a:spcPct val="0"/>
              </a:spcAft>
            </a:pPr>
            <a:endParaRPr lang="ru-RU" sz="2000" b="1" i="1" dirty="0"/>
          </a:p>
          <a:p>
            <a:pPr lvl="0" indent="450850" fontAlgn="base">
              <a:spcBef>
                <a:spcPct val="0"/>
              </a:spcBef>
              <a:spcAft>
                <a:spcPct val="0"/>
              </a:spcAft>
            </a:pPr>
            <a:r>
              <a:rPr lang="ru-RU" sz="2000" b="1" i="1" dirty="0" smtClean="0"/>
              <a:t>Обучение </a:t>
            </a:r>
            <a:r>
              <a:rPr lang="ru-RU" sz="2000" b="1" i="1" dirty="0"/>
              <a:t>и воспитание обеспечивают около </a:t>
            </a:r>
            <a:r>
              <a:rPr lang="ru-RU" sz="2000" b="1" i="1" dirty="0">
                <a:solidFill>
                  <a:srgbClr val="C00000"/>
                </a:solidFill>
              </a:rPr>
              <a:t>700 работников системы образования.</a:t>
            </a:r>
            <a:endParaRPr kumimoji="0" lang="ru-RU" sz="2000" i="0" u="none" strike="noStrike" cap="none" normalizeH="0" baseline="0" dirty="0" smtClean="0">
              <a:ln>
                <a:noFill/>
              </a:ln>
              <a:solidFill>
                <a:srgbClr val="C00000"/>
              </a:solidFill>
              <a:effectLst/>
              <a:latin typeface="Times New Roman" pitchFamily="18" charset="0"/>
              <a:cs typeface="Times New Roman" pitchFamily="18" charset="0"/>
            </a:endParaRPr>
          </a:p>
        </p:txBody>
      </p:sp>
      <p:sp>
        <p:nvSpPr>
          <p:cNvPr id="7" name="Прямоугольник 6"/>
          <p:cNvSpPr/>
          <p:nvPr/>
        </p:nvSpPr>
        <p:spPr>
          <a:xfrm>
            <a:off x="3143240" y="5286388"/>
            <a:ext cx="5429288" cy="1200329"/>
          </a:xfrm>
          <a:prstGeom prst="rect">
            <a:avLst/>
          </a:prstGeom>
        </p:spPr>
        <p:txBody>
          <a:bodyPr wrap="square">
            <a:spAutoFit/>
          </a:bodyPr>
          <a:lstStyle/>
          <a:p>
            <a:pPr algn="ctr"/>
            <a:r>
              <a:rPr lang="ru-RU" b="1" dirty="0" smtClean="0">
                <a:solidFill>
                  <a:srgbClr val="009900"/>
                </a:solidFill>
                <a:effectLst>
                  <a:glow rad="101600">
                    <a:schemeClr val="bg1">
                      <a:alpha val="60000"/>
                    </a:schemeClr>
                  </a:glow>
                </a:effectLst>
              </a:rPr>
              <a:t>ПРЕДАННОСТЬ ОТЕЧЕСТВУ НУЖНО ДОКАЗЫВАТЬ СВОИМИ ПОСТУПКАМИ</a:t>
            </a:r>
            <a:r>
              <a:rPr lang="ru-RU" dirty="0" smtClean="0">
                <a:solidFill>
                  <a:srgbClr val="009900"/>
                </a:solidFill>
                <a:effectLst>
                  <a:glow rad="101600">
                    <a:schemeClr val="bg1">
                      <a:alpha val="60000"/>
                    </a:schemeClr>
                  </a:glow>
                </a:effectLst>
              </a:rPr>
              <a:t>.</a:t>
            </a:r>
            <a:r>
              <a:rPr lang="ru-RU" b="1" dirty="0" smtClean="0">
                <a:solidFill>
                  <a:srgbClr val="009900"/>
                </a:solidFill>
                <a:effectLst>
                  <a:glow rad="101600">
                    <a:schemeClr val="bg1">
                      <a:alpha val="60000"/>
                    </a:schemeClr>
                  </a:glow>
                </a:effectLst>
              </a:rPr>
              <a:t> АКТИВНУЮ ГРАЖДАНСКУЮ ПОЗИЦИЮ ВЫРАЖАТЬ ЧЕРЕЗ КОНКРЕТНЫЕ СОЗИДАТЕЛЬНЫЕ ДЕЛА</a:t>
            </a:r>
            <a:r>
              <a:rPr lang="ru-RU" dirty="0" smtClean="0">
                <a:solidFill>
                  <a:srgbClr val="009900"/>
                </a:solidFill>
                <a:effectLst>
                  <a:glow rad="101600">
                    <a:schemeClr val="bg1">
                      <a:alpha val="60000"/>
                    </a:schemeClr>
                  </a:glow>
                </a:effectLst>
              </a:rPr>
              <a:t>. </a:t>
            </a:r>
            <a:endParaRPr lang="ru-RU" dirty="0">
              <a:solidFill>
                <a:srgbClr val="009900"/>
              </a:solidFill>
              <a:effectLst>
                <a:glow rad="101600">
                  <a:schemeClr val="bg1">
                    <a:alpha val="60000"/>
                  </a:schemeClr>
                </a:glo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10" descr="C:\Users\Администратор\Desktop\1669527517_3-65.jpg"/>
          <p:cNvPicPr>
            <a:picLocks noChangeAspect="1" noChangeArrowheads="1"/>
          </p:cNvPicPr>
          <p:nvPr/>
        </p:nvPicPr>
        <p:blipFill>
          <a:blip r:embed="rId2"/>
          <a:srcRect b="4099"/>
          <a:stretch>
            <a:fillRect/>
          </a:stretch>
        </p:blipFill>
        <p:spPr bwMode="auto">
          <a:xfrm>
            <a:off x="-20689" y="0"/>
            <a:ext cx="9164689" cy="6858000"/>
          </a:xfrm>
          <a:prstGeom prst="rect">
            <a:avLst/>
          </a:prstGeom>
          <a:noFill/>
        </p:spPr>
      </p:pic>
      <p:sp>
        <p:nvSpPr>
          <p:cNvPr id="5" name="Скругленный прямоугольник 4"/>
          <p:cNvSpPr/>
          <p:nvPr/>
        </p:nvSpPr>
        <p:spPr>
          <a:xfrm>
            <a:off x="214282" y="142852"/>
            <a:ext cx="8715436"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8. ОБЕСПЕЧЕНИЕ ПРАВОПОРЯДКА – ВАЖНОЕ УСЛОВИЕ ОБЩЕСТВЕННОЙ СТАБИЛЬНОСТИ</a:t>
            </a:r>
            <a:endParaRPr lang="ru-RU" sz="2400" dirty="0"/>
          </a:p>
        </p:txBody>
      </p:sp>
      <p:sp>
        <p:nvSpPr>
          <p:cNvPr id="22529" name="Rectangle 1"/>
          <p:cNvSpPr>
            <a:spLocks noChangeArrowheads="1"/>
          </p:cNvSpPr>
          <p:nvPr/>
        </p:nvSpPr>
        <p:spPr bwMode="auto">
          <a:xfrm>
            <a:off x="357158" y="1428736"/>
            <a:ext cx="371477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sz="2000" b="1" i="1" dirty="0" smtClean="0">
                <a:solidFill>
                  <a:srgbClr val="C00000"/>
                </a:solidFill>
              </a:rPr>
              <a:t>ЗАЩИТА ЗАКОННЫХ ПРАВ И ИНТЕРЕСОВ НАШИХ ЛЮДЕЙ –ЭТО ГЛАВНОЕ</a:t>
            </a:r>
            <a:r>
              <a:rPr lang="ru-RU" sz="2000" i="1" dirty="0" smtClean="0">
                <a:solidFill>
                  <a:srgbClr val="C00000"/>
                </a:solidFill>
              </a:rPr>
              <a:t>.</a:t>
            </a:r>
            <a:endParaRPr kumimoji="0" lang="ru-RU" sz="2000" i="0" u="none" strike="noStrike" cap="none" normalizeH="0" baseline="0" dirty="0" smtClean="0">
              <a:ln>
                <a:noFill/>
              </a:ln>
              <a:solidFill>
                <a:srgbClr val="C00000"/>
              </a:solidFill>
              <a:effectLst/>
              <a:latin typeface="Times New Roman" pitchFamily="18" charset="0"/>
              <a:cs typeface="Times New Roman" pitchFamily="18" charset="0"/>
            </a:endParaRPr>
          </a:p>
        </p:txBody>
      </p:sp>
      <p:sp>
        <p:nvSpPr>
          <p:cNvPr id="8" name="Прямоугольник 7"/>
          <p:cNvSpPr/>
          <p:nvPr/>
        </p:nvSpPr>
        <p:spPr>
          <a:xfrm>
            <a:off x="4214810" y="1500174"/>
            <a:ext cx="4572000" cy="1200329"/>
          </a:xfrm>
          <a:prstGeom prst="rect">
            <a:avLst/>
          </a:prstGeom>
        </p:spPr>
        <p:txBody>
          <a:bodyPr>
            <a:spAutoFit/>
          </a:bodyPr>
          <a:lstStyle/>
          <a:p>
            <a:pPr algn="ctr"/>
            <a:r>
              <a:rPr lang="ru-RU" dirty="0"/>
              <a:t>По информации МВД, в стране за 2021 – первую половину 2023 г. наблюдается </a:t>
            </a:r>
            <a:r>
              <a:rPr lang="ru-RU" b="1" dirty="0"/>
              <a:t>положительная динамика преступности и криминализации общества</a:t>
            </a:r>
            <a:r>
              <a:rPr lang="ru-RU" dirty="0"/>
              <a:t>.</a:t>
            </a:r>
          </a:p>
        </p:txBody>
      </p:sp>
      <p:sp>
        <p:nvSpPr>
          <p:cNvPr id="9" name="Прямоугольник 8"/>
          <p:cNvSpPr/>
          <p:nvPr/>
        </p:nvSpPr>
        <p:spPr>
          <a:xfrm>
            <a:off x="357158" y="2643182"/>
            <a:ext cx="4572000" cy="1477328"/>
          </a:xfrm>
          <a:prstGeom prst="rect">
            <a:avLst/>
          </a:prstGeom>
        </p:spPr>
        <p:txBody>
          <a:bodyPr>
            <a:spAutoFit/>
          </a:bodyPr>
          <a:lstStyle/>
          <a:p>
            <a:pPr algn="ctr"/>
            <a:r>
              <a:rPr lang="ru-RU" dirty="0"/>
              <a:t>По итогам первого полугодия 2023 г. </a:t>
            </a:r>
            <a:r>
              <a:rPr lang="ru-RU" b="1" dirty="0"/>
              <a:t>оперативная обстановка в подростковой </a:t>
            </a:r>
            <a:r>
              <a:rPr lang="ru-RU" b="1" dirty="0" smtClean="0"/>
              <a:t>среде характеризуется </a:t>
            </a:r>
            <a:r>
              <a:rPr lang="ru-RU" b="1" dirty="0"/>
              <a:t>поступательным снижением числа совершенных преступлений</a:t>
            </a:r>
            <a:r>
              <a:rPr lang="ru-RU" dirty="0"/>
              <a:t>.</a:t>
            </a:r>
          </a:p>
        </p:txBody>
      </p:sp>
      <p:sp>
        <p:nvSpPr>
          <p:cNvPr id="10" name="Прямоугольник 9"/>
          <p:cNvSpPr/>
          <p:nvPr/>
        </p:nvSpPr>
        <p:spPr>
          <a:xfrm>
            <a:off x="500034" y="4500570"/>
            <a:ext cx="4572000" cy="369332"/>
          </a:xfrm>
          <a:prstGeom prst="rect">
            <a:avLst/>
          </a:prstGeom>
        </p:spPr>
        <p:txBody>
          <a:bodyPr>
            <a:spAutoFit/>
          </a:bodyPr>
          <a:lstStyle/>
          <a:p>
            <a:r>
              <a:rPr lang="ru-RU" b="1" i="1" dirty="0" smtClean="0"/>
              <a:t>.</a:t>
            </a:r>
            <a:endParaRPr lang="ru-RU" dirty="0"/>
          </a:p>
        </p:txBody>
      </p:sp>
      <p:sp>
        <p:nvSpPr>
          <p:cNvPr id="11" name="Скругленный прямоугольник 10"/>
          <p:cNvSpPr/>
          <p:nvPr/>
        </p:nvSpPr>
        <p:spPr>
          <a:xfrm>
            <a:off x="357158" y="4214818"/>
            <a:ext cx="5000660" cy="135732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i="1" dirty="0" err="1" smtClean="0">
                <a:solidFill>
                  <a:srgbClr val="C00000"/>
                </a:solidFill>
              </a:rPr>
              <a:t>Климовичский</a:t>
            </a:r>
            <a:r>
              <a:rPr lang="ru-RU" b="1" i="1" dirty="0" smtClean="0">
                <a:solidFill>
                  <a:srgbClr val="C00000"/>
                </a:solidFill>
              </a:rPr>
              <a:t> район. </a:t>
            </a:r>
            <a:r>
              <a:rPr lang="ru-RU" b="1" i="1" dirty="0" smtClean="0"/>
              <a:t>Преступлений в сфере незаконного оборота наркотиков несовершеннолетними не совершалось</a:t>
            </a:r>
            <a:endParaRPr lang="ru-RU" dirty="0"/>
          </a:p>
        </p:txBody>
      </p:sp>
      <p:sp>
        <p:nvSpPr>
          <p:cNvPr id="23553" name="Rectangle 1"/>
          <p:cNvSpPr>
            <a:spLocks noChangeArrowheads="1"/>
          </p:cNvSpPr>
          <p:nvPr/>
        </p:nvSpPr>
        <p:spPr bwMode="auto">
          <a:xfrm>
            <a:off x="5286380" y="3000372"/>
            <a:ext cx="350046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Arial" pitchFamily="34" charset="0"/>
                <a:ea typeface="Times New Roman" pitchFamily="18" charset="0"/>
                <a:cs typeface="Calibri" pitchFamily="34" charset="0"/>
              </a:rPr>
              <a:t>ОДНИМ ИЗ ОСНОВНЫХ НАЦИОНАЛЬНЫХ ИНТЕРЕСОВ В СОЦИАЛЬНОЙ СФЕРЕ ЯВЛЯЕТСЯ МИНИМИЗАЦИЯ УРОВНЯ КОРРУПЦИИ</a:t>
            </a:r>
            <a:r>
              <a:rPr kumimoji="0" lang="ru-RU" sz="1300" b="0" i="0" u="none" strike="noStrike" cap="none" normalizeH="0" baseline="0" dirty="0" smtClean="0">
                <a:ln>
                  <a:noFill/>
                </a:ln>
                <a:solidFill>
                  <a:srgbClr val="C00000"/>
                </a:solidFill>
                <a:effectLst/>
                <a:latin typeface="Arial" pitchFamily="34" charset="0"/>
                <a:ea typeface="Times New Roman" pitchFamily="18" charset="0"/>
                <a:cs typeface="Calibri" pitchFamily="34" charset="0"/>
              </a:rPr>
              <a:t>.</a:t>
            </a:r>
            <a:endParaRPr kumimoji="0" lang="ru-RU" sz="1800" b="0"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4577" name="Picture 1" descr="C:\Users\Администратор\Desktop\89ug8uj4xsm2r4q2cpqfhirzjuy1ofwr.jpg"/>
          <p:cNvPicPr>
            <a:picLocks noChangeAspect="1" noChangeArrowheads="1"/>
          </p:cNvPicPr>
          <p:nvPr/>
        </p:nvPicPr>
        <p:blipFill>
          <a:blip r:embed="rId2"/>
          <a:srcRect/>
          <a:stretch>
            <a:fillRect/>
          </a:stretch>
        </p:blipFill>
        <p:spPr bwMode="auto">
          <a:xfrm>
            <a:off x="0" y="0"/>
            <a:ext cx="9110366" cy="6858000"/>
          </a:xfrm>
          <a:prstGeom prst="rect">
            <a:avLst/>
          </a:prstGeom>
          <a:noFill/>
        </p:spPr>
      </p:pic>
      <p:sp>
        <p:nvSpPr>
          <p:cNvPr id="24579" name="Rectangle 3"/>
          <p:cNvSpPr>
            <a:spLocks noChangeArrowheads="1"/>
          </p:cNvSpPr>
          <p:nvPr/>
        </p:nvSpPr>
        <p:spPr bwMode="auto">
          <a:xfrm>
            <a:off x="-357222" y="500042"/>
            <a:ext cx="71438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tabLst/>
            </a:pPr>
            <a:r>
              <a:rPr kumimoji="0" lang="ru-RU" sz="3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Calibri" pitchFamily="34" charset="0"/>
                <a:cs typeface="Times New Roman" pitchFamily="18" charset="0"/>
              </a:rPr>
              <a:t>2. О ПРОИЗВОДСТВЕННОМ ТРАВМАТИЗМЕ </a:t>
            </a:r>
          </a:p>
          <a:p>
            <a:pPr marL="0" marR="0" lvl="0" indent="450850" algn="ctr" defTabSz="914400" rtl="0" eaLnBrk="1" fontAlgn="base" latinLnBrk="0" hangingPunct="1">
              <a:lnSpc>
                <a:spcPct val="100000"/>
              </a:lnSpc>
              <a:spcBef>
                <a:spcPct val="0"/>
              </a:spcBef>
              <a:spcAft>
                <a:spcPct val="0"/>
              </a:spcAft>
              <a:buClrTx/>
              <a:buSzTx/>
              <a:tabLst/>
            </a:pPr>
            <a:r>
              <a:rPr kumimoji="0" lang="ru-RU" sz="3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Calibri" pitchFamily="34" charset="0"/>
                <a:cs typeface="Times New Roman" pitchFamily="18" charset="0"/>
              </a:rPr>
              <a:t>ПРИ ВЫПОЛНЕНИИ СТРОИТЕЛЬНЫХ РАБОТ</a:t>
            </a:r>
            <a:endParaRPr kumimoji="0" lang="ru-RU" sz="3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7650" name="Picture 2" descr="https://www.bobrlife.by/wp-content/uploads/2022/10/AdobeStock_209178141-min-1-scaled-1.jpeg"/>
          <p:cNvPicPr>
            <a:picLocks noChangeAspect="1" noChangeArrowheads="1"/>
          </p:cNvPicPr>
          <p:nvPr/>
        </p:nvPicPr>
        <p:blipFill>
          <a:blip r:embed="rId2"/>
          <a:srcRect/>
          <a:stretch>
            <a:fillRect/>
          </a:stretch>
        </p:blipFill>
        <p:spPr bwMode="auto">
          <a:xfrm>
            <a:off x="-1" y="0"/>
            <a:ext cx="9112945" cy="6858000"/>
          </a:xfrm>
          <a:prstGeom prst="rect">
            <a:avLst/>
          </a:prstGeom>
          <a:noFill/>
        </p:spPr>
      </p:pic>
      <p:sp>
        <p:nvSpPr>
          <p:cNvPr id="27651" name="Rectangle 3"/>
          <p:cNvSpPr>
            <a:spLocks noChangeArrowheads="1"/>
          </p:cNvSpPr>
          <p:nvPr/>
        </p:nvSpPr>
        <p:spPr bwMode="auto">
          <a:xfrm>
            <a:off x="-285784" y="3286124"/>
            <a:ext cx="8143932"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buFontTx/>
              <a:buNone/>
              <a:tabLst/>
            </a:pPr>
            <a:r>
              <a:rPr kumimoji="0" lang="ru-RU" sz="3600" b="1" i="1" u="none" strike="noStrike" cap="none" normalizeH="0" baseline="0" dirty="0" smtClean="0">
                <a:ln>
                  <a:solidFill>
                    <a:schemeClr val="tx1"/>
                  </a:solidFill>
                </a:ln>
                <a:solidFill>
                  <a:schemeClr val="bg1"/>
                </a:solidFill>
                <a:effectLst>
                  <a:glow rad="101600">
                    <a:schemeClr val="tx1">
                      <a:alpha val="60000"/>
                    </a:schemeClr>
                  </a:glow>
                </a:effectLst>
                <a:latin typeface="Arial Black" pitchFamily="34" charset="0"/>
                <a:ea typeface="Calibri" pitchFamily="34" charset="0"/>
                <a:cs typeface="Times New Roman" pitchFamily="18" charset="0"/>
              </a:rPr>
              <a:t>С 02.10 ПО 31.10.2023</a:t>
            </a:r>
            <a:r>
              <a:rPr kumimoji="0" lang="ru-RU" sz="3600" b="0" i="1" u="none" strike="noStrike" cap="none" normalizeH="0" baseline="0" dirty="0" smtClean="0">
                <a:ln>
                  <a:solidFill>
                    <a:schemeClr val="tx1"/>
                  </a:solidFill>
                </a:ln>
                <a:solidFill>
                  <a:schemeClr val="bg1"/>
                </a:solidFill>
                <a:effectLst>
                  <a:glow rad="101600">
                    <a:schemeClr val="tx1">
                      <a:alpha val="60000"/>
                    </a:schemeClr>
                  </a:glow>
                </a:effectLst>
                <a:latin typeface="Arial Black" pitchFamily="34" charset="0"/>
                <a:ea typeface="Calibri" pitchFamily="34" charset="0"/>
                <a:cs typeface="Times New Roman" pitchFamily="18" charset="0"/>
              </a:rPr>
              <a:t> ПРОВОДИТСЯ МЕСЯЧНИК БЕЗОПАСНОГО ТРУДА НА СТРОИТЕЛЬНЫХ ПЛОЩАДКАХ ОБЛАСТИ.</a:t>
            </a:r>
            <a:endParaRPr kumimoji="0" lang="ru-RU" sz="3600" b="0" i="0" u="none" strike="noStrike" cap="none" normalizeH="0" baseline="0" dirty="0" smtClean="0">
              <a:ln>
                <a:solidFill>
                  <a:schemeClr val="tx1"/>
                </a:solidFill>
              </a:ln>
              <a:solidFill>
                <a:schemeClr val="bg1"/>
              </a:solidFill>
              <a:effectLst>
                <a:glow rad="101600">
                  <a:schemeClr val="tx1">
                    <a:alpha val="60000"/>
                  </a:schemeClr>
                </a:glow>
              </a:effectLst>
              <a:latin typeface="Arial Black"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28674" name="Picture 2" descr="https://agroportal-ziz.ru/sites/default/files/images/news/2222.jpg"/>
          <p:cNvPicPr>
            <a:picLocks noChangeAspect="1" noChangeArrowheads="1"/>
          </p:cNvPicPr>
          <p:nvPr/>
        </p:nvPicPr>
        <p:blipFill>
          <a:blip r:embed="rId2"/>
          <a:srcRect/>
          <a:stretch>
            <a:fillRect/>
          </a:stretch>
        </p:blipFill>
        <p:spPr bwMode="auto">
          <a:xfrm>
            <a:off x="-1" y="0"/>
            <a:ext cx="9108309" cy="6858000"/>
          </a:xfrm>
          <a:prstGeom prst="rect">
            <a:avLst/>
          </a:prstGeom>
          <a:noFill/>
        </p:spPr>
      </p:pic>
      <p:sp>
        <p:nvSpPr>
          <p:cNvPr id="28675" name="Rectangle 3"/>
          <p:cNvSpPr>
            <a:spLocks noChangeArrowheads="1"/>
          </p:cNvSpPr>
          <p:nvPr/>
        </p:nvSpPr>
        <p:spPr bwMode="auto">
          <a:xfrm>
            <a:off x="928662" y="214290"/>
            <a:ext cx="785814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Char char="•"/>
              <a:tabLst/>
            </a:pPr>
            <a:r>
              <a:rPr kumimoji="0" lang="ru-RU" sz="2400" b="1" i="0" u="none" strike="noStrike" cap="none" normalizeH="0" baseline="0" dirty="0" smtClean="0">
                <a:ln>
                  <a:noFill/>
                </a:ln>
                <a:solidFill>
                  <a:schemeClr val="bg1"/>
                </a:solidFill>
                <a:effectLst/>
                <a:latin typeface="Arial" pitchFamily="34" charset="0"/>
                <a:ea typeface="Times New Roman" pitchFamily="18" charset="0"/>
                <a:cs typeface="Calibri" pitchFamily="34" charset="0"/>
              </a:rPr>
              <a:t>3. ОПЕРАТИВНАЯ ОБСТАНОВКА В ОБЛАСТИ,  РАЙОНЕ. НЕОСТОРОЖНОЕ ОБРАЩЕНИЕ С ОГНЕМ. ЭЛЕКТРОБЕЗОПАСНОСТЬ. ЭКСПЛУАТАЦИЯ ЭЛЕКТРООБОГРЕВАТЕЛЕЙ. ПЕЧНОЕ ОТОПЛЕНИЕ. ПОТЕРЯВШИЕСЯ В ЛЕСУ</a:t>
            </a:r>
            <a:endParaRPr kumimoji="0" lang="ru-RU" sz="24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C:\Users\Администратор\Desktop\1669527517_3-65.jpg"/>
          <p:cNvPicPr>
            <a:picLocks noChangeAspect="1" noChangeArrowheads="1"/>
          </p:cNvPicPr>
          <p:nvPr/>
        </p:nvPicPr>
        <p:blipFill>
          <a:blip r:embed="rId2"/>
          <a:srcRect b="4099"/>
          <a:stretch>
            <a:fillRect/>
          </a:stretch>
        </p:blipFill>
        <p:spPr bwMode="auto">
          <a:xfrm>
            <a:off x="-20689" y="0"/>
            <a:ext cx="9164689" cy="6858000"/>
          </a:xfrm>
          <a:prstGeom prst="rect">
            <a:avLst/>
          </a:prstGeom>
          <a:noFill/>
        </p:spPr>
      </p:pic>
      <p:sp>
        <p:nvSpPr>
          <p:cNvPr id="6" name="Скругленный прямоугольник 5"/>
          <p:cNvSpPr/>
          <p:nvPr/>
        </p:nvSpPr>
        <p:spPr>
          <a:xfrm>
            <a:off x="428596" y="214290"/>
            <a:ext cx="6143668" cy="307183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indent="450850" fontAlgn="base">
              <a:spcBef>
                <a:spcPct val="0"/>
              </a:spcBef>
              <a:spcAft>
                <a:spcPct val="0"/>
              </a:spcAft>
            </a:pPr>
            <a:r>
              <a:rPr kumimoji="0" lang="ru-RU" sz="1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За 9 месяцев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текущего года в Могилевской области произошло </a:t>
            </a:r>
          </a:p>
          <a:p>
            <a:pPr lvl="0" indent="450850" fontAlgn="base">
              <a:spcBef>
                <a:spcPct val="0"/>
              </a:spcBef>
              <a:spcAft>
                <a:spcPct val="0"/>
              </a:spcAft>
            </a:pPr>
            <a:r>
              <a:rPr kumimoji="0" lang="ru-RU" sz="1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599 пожаров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2022 году – 548),</a:t>
            </a:r>
          </a:p>
          <a:p>
            <a:pPr lvl="0" indent="450850" fontAlgn="base">
              <a:spcBef>
                <a:spcPct val="0"/>
              </a:spcBef>
              <a:spcAft>
                <a:spcPct val="0"/>
              </a:spcAf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погибло </a:t>
            </a:r>
            <a:r>
              <a:rPr kumimoji="0" lang="ru-RU" sz="1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55 человек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2022 году – 56 человек).     </a:t>
            </a:r>
          </a:p>
          <a:p>
            <a:pPr lvl="0" indent="450850" fontAlgn="base">
              <a:spcBef>
                <a:spcPct val="0"/>
              </a:spcBef>
              <a:spcAft>
                <a:spcPct val="0"/>
              </a:spcAf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Пострадало </a:t>
            </a:r>
            <a:r>
              <a:rPr kumimoji="0" lang="ru-RU" sz="1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64 человека</a:t>
            </a: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p>
          <a:p>
            <a:pPr lvl="0" indent="450850" fontAlgn="base">
              <a:spcBef>
                <a:spcPct val="0"/>
              </a:spcBef>
              <a:spcAft>
                <a:spcPct val="0"/>
              </a:spcAft>
            </a:pP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в том числе </a:t>
            </a:r>
            <a:r>
              <a:rPr kumimoji="0" lang="ru-RU" sz="1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10 детей (в 2022 – 45 человек,</a:t>
            </a:r>
          </a:p>
          <a:p>
            <a:pPr lvl="0" indent="450850" fontAlgn="base">
              <a:spcBef>
                <a:spcPct val="0"/>
              </a:spcBef>
              <a:spcAft>
                <a:spcPct val="0"/>
              </a:spcAft>
            </a:pPr>
            <a:r>
              <a:rPr kumimoji="0" lang="ru-RU" sz="1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в том числе 3 ребёнка).</a:t>
            </a:r>
          </a:p>
          <a:p>
            <a:pPr lvl="0" indent="450850" eaLnBrk="0" fontAlgn="base" hangingPunct="0">
              <a:spcBef>
                <a:spcPct val="0"/>
              </a:spcBef>
              <a:spcAft>
                <a:spcPct val="0"/>
              </a:spcAft>
            </a:pPr>
            <a:r>
              <a:rPr kumimoji="0" lang="ru-RU" sz="1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В РЕЗУЛЬТАТЕ ПОЖАРОВ УНИЧТОЖЕНО </a:t>
            </a:r>
          </a:p>
          <a:p>
            <a:pPr lvl="0" indent="450850" eaLnBrk="0" fontAlgn="base" hangingPunct="0">
              <a:spcBef>
                <a:spcPct val="0"/>
              </a:spcBef>
              <a:spcAft>
                <a:spcPct val="0"/>
              </a:spcAft>
            </a:pPr>
            <a:r>
              <a:rPr kumimoji="0" lang="ru-RU" sz="1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111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строений, </a:t>
            </a:r>
          </a:p>
          <a:p>
            <a:pPr lvl="0" indent="450850" eaLnBrk="0" fontAlgn="base" hangingPunct="0">
              <a:spcBef>
                <a:spcPct val="0"/>
              </a:spcBef>
              <a:spcAft>
                <a:spcPct val="0"/>
              </a:spcAft>
            </a:pPr>
            <a:r>
              <a:rPr kumimoji="0" lang="ru-RU" sz="1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24</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единицы техники, </a:t>
            </a:r>
          </a:p>
          <a:p>
            <a:pPr lvl="0" indent="450850" eaLnBrk="0" fontAlgn="base" hangingPunct="0">
              <a:spcBef>
                <a:spcPct val="0"/>
              </a:spcBef>
              <a:spcAft>
                <a:spcPct val="0"/>
              </a:spcAft>
            </a:pPr>
            <a:r>
              <a:rPr kumimoji="0" lang="ru-RU" sz="1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2</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головы скота,</a:t>
            </a:r>
          </a:p>
          <a:p>
            <a:pPr lvl="0" indent="450850" eaLnBrk="0" fontAlgn="base" hangingPunct="0">
              <a:spcBef>
                <a:spcPct val="0"/>
              </a:spcBef>
              <a:spcAft>
                <a:spcPct val="0"/>
              </a:spcAft>
            </a:pPr>
            <a:r>
              <a:rPr kumimoji="0" lang="ru-RU" sz="1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39</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тонн грубых кормов</a:t>
            </a:r>
          </a:p>
          <a:p>
            <a:pPr lvl="0" indent="450850" eaLnBrk="0" fontAlgn="base" hangingPunct="0">
              <a:spcBef>
                <a:spcPct val="0"/>
              </a:spcBef>
              <a:spcAft>
                <a:spcPct val="0"/>
              </a:spcAf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в 2022 – 113 строений, 40 единиц техники, 1 голова скота,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306  тонн грубых кормов</a:t>
            </a: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algn="ctr"/>
            <a:endParaRPr lang="ru-RU" dirty="0"/>
          </a:p>
        </p:txBody>
      </p:sp>
      <p:sp>
        <p:nvSpPr>
          <p:cNvPr id="29698" name="Rectangle 2"/>
          <p:cNvSpPr>
            <a:spLocks noChangeArrowheads="1"/>
          </p:cNvSpPr>
          <p:nvPr/>
        </p:nvSpPr>
        <p:spPr bwMode="auto">
          <a:xfrm>
            <a:off x="642910" y="3357562"/>
            <a:ext cx="821537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ОСНОВНЫМИ ПРИЧИНАМИ ВОЗНИКНОВЕНИЯ ВОЗГОРАНИЙ СТАЛИ:</a:t>
            </a:r>
            <a:endParaRPr kumimoji="0" lang="ru-RU" b="1" i="0" u="none" strike="noStrike" cap="none" normalizeH="0" baseline="0" dirty="0" smtClean="0">
              <a:ln>
                <a:noFill/>
              </a:ln>
              <a:solidFill>
                <a:srgbClr val="C00000"/>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неосторожное обращение с огнём – 204 пожара (в 2022 – 212 пожаров);</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нарушение правил устройства и эксплуатации отопительного оборудования – 100 пожаров (в 2022 – 94 пожара);</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нарушение правил устройства и эксплуатации электрооборудования –   166 пожаров (в 2022 – 160 пожаров);</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детская шалости с огнем –  22 пожара (в 2022- 12 пожаров);</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нарушение правил эксплуатации газовых устройств – 8 пожаров (в 2022- 5 пожаров).</a:t>
            </a:r>
            <a:endParaRPr kumimoji="0" lang="ru-RU"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В городах произошло 296 пожаров (в 2022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264 пожара), погибло 30 человек (в 2022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21 человек). В сельской местности произошло 303 пожара, (в 2022 – 284 пожара), погибло 25 человек (в 2022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35 человек).</a:t>
            </a:r>
            <a:r>
              <a:rPr kumimoji="0" lang="ru-RU" sz="16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10" descr="C:\Users\Администратор\Desktop\1669527517_3-65.jpg"/>
          <p:cNvPicPr>
            <a:picLocks noChangeAspect="1" noChangeArrowheads="1"/>
          </p:cNvPicPr>
          <p:nvPr/>
        </p:nvPicPr>
        <p:blipFill>
          <a:blip r:embed="rId2"/>
          <a:srcRect b="4099"/>
          <a:stretch>
            <a:fillRect/>
          </a:stretch>
        </p:blipFill>
        <p:spPr bwMode="auto">
          <a:xfrm>
            <a:off x="-20689" y="0"/>
            <a:ext cx="9164689" cy="6858000"/>
          </a:xfrm>
          <a:prstGeom prst="rect">
            <a:avLst/>
          </a:prstGeom>
          <a:noFill/>
        </p:spPr>
      </p:pic>
      <p:sp>
        <p:nvSpPr>
          <p:cNvPr id="5" name="Прямоугольник 4"/>
          <p:cNvSpPr/>
          <p:nvPr/>
        </p:nvSpPr>
        <p:spPr>
          <a:xfrm>
            <a:off x="214282" y="214290"/>
            <a:ext cx="8501122" cy="342902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dirty="0"/>
          </a:p>
        </p:txBody>
      </p:sp>
      <p:sp>
        <p:nvSpPr>
          <p:cNvPr id="30721" name="Rectangle 1"/>
          <p:cNvSpPr>
            <a:spLocks noChangeArrowheads="1"/>
          </p:cNvSpPr>
          <p:nvPr/>
        </p:nvSpPr>
        <p:spPr bwMode="auto">
          <a:xfrm>
            <a:off x="357158" y="357167"/>
            <a:ext cx="8286808"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rgbClr val="C00000"/>
                </a:solidFill>
                <a:effectLst>
                  <a:glow rad="101600">
                    <a:schemeClr val="bg1">
                      <a:alpha val="60000"/>
                    </a:schemeClr>
                  </a:glow>
                </a:effectLst>
                <a:latin typeface="Times New Roman" pitchFamily="18" charset="0"/>
                <a:ea typeface="Calibri" pitchFamily="34" charset="0"/>
                <a:cs typeface="Times New Roman" pitchFamily="18" charset="0"/>
              </a:rPr>
              <a:t>ЗА 9 МЕСЯЦЕВ ТЕКУЩЕГО ГОДА В КЛИМОВИЧСКОМ РАЙОНЕ ПРОИЗОШЛО </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Calibri" pitchFamily="34" charset="0"/>
                <a:cs typeface="Times New Roman" pitchFamily="18" charset="0"/>
              </a:rPr>
              <a:t>13 пожаров (в 2022 году – 15), погибло 4 человека (в 2022 году – 1 человек). </a:t>
            </a:r>
            <a:endParaRPr kumimoji="0" lang="ru-RU"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rgbClr val="C00000"/>
                </a:solidFill>
                <a:effectLst>
                  <a:glow rad="101600">
                    <a:schemeClr val="bg1">
                      <a:alpha val="60000"/>
                    </a:schemeClr>
                  </a:glow>
                </a:effectLst>
                <a:latin typeface="Times New Roman" pitchFamily="18" charset="0"/>
                <a:ea typeface="Calibri" pitchFamily="34" charset="0"/>
                <a:cs typeface="Times New Roman" pitchFamily="18" charset="0"/>
              </a:rPr>
              <a:t>ОСНОВНЫМИ ПРИЧИНАМИ ВОЗНИКНОВЕНИЯ ПОЖАРОВ СТАЛИ:</a:t>
            </a:r>
            <a:endParaRPr kumimoji="0" lang="ru-RU" b="0" i="0" u="none" strike="noStrike" cap="none" normalizeH="0" baseline="0" dirty="0" smtClean="0">
              <a:ln>
                <a:noFill/>
              </a:ln>
              <a:solidFill>
                <a:srgbClr val="C00000"/>
              </a:solidFill>
              <a:effectLst>
                <a:glow rad="101600">
                  <a:schemeClr val="bg1">
                    <a:alpha val="60000"/>
                  </a:schemeClr>
                </a:glow>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Char char="•"/>
              <a:tabLst/>
            </a:pPr>
            <a:r>
              <a:rPr kumimoji="0" lang="ru-RU"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Calibri" pitchFamily="34" charset="0"/>
                <a:cs typeface="Times New Roman" pitchFamily="18" charset="0"/>
              </a:rPr>
              <a:t>неосторожное обращение с огнём – 6 пожаров (в 2022 – 5 пожаров);</a:t>
            </a:r>
            <a:endParaRPr kumimoji="0" lang="ru-RU"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Char char="•"/>
              <a:tabLst/>
            </a:pPr>
            <a:r>
              <a:rPr kumimoji="0" lang="ru-RU"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Calibri" pitchFamily="34" charset="0"/>
                <a:cs typeface="Times New Roman" pitchFamily="18" charset="0"/>
              </a:rPr>
              <a:t>нарушение правил устройства и эксплуатации отопительного оборудования – 5 пожаров (в 2022 – 3 пожара);</a:t>
            </a:r>
            <a:endParaRPr kumimoji="0" lang="ru-RU"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Char char="•"/>
              <a:tabLst/>
            </a:pPr>
            <a:r>
              <a:rPr kumimoji="0" lang="ru-RU"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Calibri" pitchFamily="34" charset="0"/>
                <a:cs typeface="Times New Roman" pitchFamily="18" charset="0"/>
              </a:rPr>
              <a:t>нарушение правил монтажа и эксплуатации теплогенерирующих установок – 0 пожаров (в 2022 – 1 пожар);</a:t>
            </a: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Calibri" pitchFamily="34" charset="0"/>
                <a:cs typeface="Times New Roman" pitchFamily="18" charset="0"/>
              </a:rPr>
              <a:t>нарушение правил монтажа и эксплуатации электрооборудования – </a:t>
            </a: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Calibri" pitchFamily="34" charset="0"/>
                <a:cs typeface="Times New Roman" pitchFamily="18" charset="0"/>
              </a:rPr>
              <a:t>  1 пожар (в 2022 – 1 пожар);</a:t>
            </a:r>
            <a:r>
              <a:rPr kumimoji="0" lang="ru-RU"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rPr>
              <a:t> </a:t>
            </a:r>
          </a:p>
        </p:txBody>
      </p:sp>
      <p:sp>
        <p:nvSpPr>
          <p:cNvPr id="30722" name="Rectangle 2"/>
          <p:cNvSpPr>
            <a:spLocks noChangeArrowheads="1"/>
          </p:cNvSpPr>
          <p:nvPr/>
        </p:nvSpPr>
        <p:spPr bwMode="auto">
          <a:xfrm>
            <a:off x="285720" y="4000504"/>
            <a:ext cx="828680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жилом фонде произошло 12 пожаров (в 2022 – 12 пожаров). Основная категория погибших – неработающие (50%). </a:t>
            </a:r>
          </a:p>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100 % в момент возникновения пожара находились в состоянии алкогольного опьянения. </a:t>
            </a:r>
          </a:p>
          <a:p>
            <a:pPr marL="0" marR="0" lvl="0" indent="450850" algn="ctr" defTabSz="914400" rtl="0" eaLnBrk="1" fontAlgn="base" latinLnBrk="0" hangingPunct="1">
              <a:lnSpc>
                <a:spcPct val="100000"/>
              </a:lnSpc>
              <a:spcBef>
                <a:spcPct val="0"/>
              </a:spcBef>
              <a:spcAft>
                <a:spcPct val="0"/>
              </a:spcAft>
              <a:buClrTx/>
              <a:buSzTx/>
              <a:buFontTx/>
              <a:buNone/>
              <a:tabLst/>
            </a:pPr>
            <a:endParaRPr lang="ru-RU" sz="2000" b="1" i="1" dirty="0">
              <a:latin typeface="Times New Roman" pitchFamily="18" charset="0"/>
              <a:ea typeface="Calibri" pitchFamily="34" charset="0"/>
              <a:cs typeface="Times New Roman" pitchFamily="18" charset="0"/>
            </a:endParaRPr>
          </a:p>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ВСЕ ПОЖАРЫ С ГИБЕЛЬЮ ПРОИЗОШЛИ ПО ПРИЧИНЕ НЕОСТОРОЖНОГО ОБРАЩЕНИЯ С ОГНЕМ ПРИ КУРЕНИИ. </a:t>
            </a:r>
            <a:endParaRPr kumimoji="0" lang="ru-RU" sz="2000" b="0"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1746" name="Picture 2" descr="https://www.bobrlife.by/wp-content/uploads/2021/09/druzhinniki-pomoshhniki-miliczii.jpg"/>
          <p:cNvPicPr>
            <a:picLocks noChangeAspect="1" noChangeArrowheads="1"/>
          </p:cNvPicPr>
          <p:nvPr/>
        </p:nvPicPr>
        <p:blipFill>
          <a:blip r:embed="rId2"/>
          <a:srcRect/>
          <a:stretch>
            <a:fillRect/>
          </a:stretch>
        </p:blipFill>
        <p:spPr bwMode="auto">
          <a:xfrm>
            <a:off x="0" y="0"/>
            <a:ext cx="9130910" cy="6858000"/>
          </a:xfrm>
          <a:prstGeom prst="rect">
            <a:avLst/>
          </a:prstGeom>
          <a:noFill/>
        </p:spPr>
      </p:pic>
      <p:sp>
        <p:nvSpPr>
          <p:cNvPr id="6" name="Прямоугольник 5"/>
          <p:cNvSpPr/>
          <p:nvPr/>
        </p:nvSpPr>
        <p:spPr>
          <a:xfrm>
            <a:off x="1928794" y="285728"/>
            <a:ext cx="7215206" cy="2286016"/>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747" name="Rectangle 3"/>
          <p:cNvSpPr>
            <a:spLocks noChangeArrowheads="1"/>
          </p:cNvSpPr>
          <p:nvPr/>
        </p:nvSpPr>
        <p:spPr bwMode="auto">
          <a:xfrm>
            <a:off x="2071670" y="285728"/>
            <a:ext cx="692945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ru-RU" sz="2800" b="1" i="0" u="none" strike="noStrike" cap="none" normalizeH="0" baseline="0" dirty="0" smtClean="0">
                <a:ln>
                  <a:noFill/>
                </a:ln>
                <a:solidFill>
                  <a:schemeClr val="bg1"/>
                </a:solidFill>
                <a:effectLst>
                  <a:glow rad="101600">
                    <a:schemeClr val="tx1">
                      <a:alpha val="60000"/>
                    </a:schemeClr>
                  </a:glow>
                </a:effectLst>
                <a:latin typeface="Times New Roman" pitchFamily="18" charset="0"/>
                <a:ea typeface="Calibri" pitchFamily="34" charset="0"/>
                <a:cs typeface="Times New Roman" pitchFamily="18" charset="0"/>
              </a:rPr>
              <a:t>4. ОБ ОРГАНИЗАЦИИ РАБОТЫ ДОБРОВОЛЬНЫХ ДРУЖИН ПО ОБЕСПЕЧЕНИЮ ПРАВОПОРЯДКА НА ТЕРРИТОРИИ КЛИМОВИЧСКОГО РАЙОНА </a:t>
            </a:r>
            <a:endParaRPr kumimoji="0" lang="ru-RU" sz="2800" b="0" i="0" u="none" strike="noStrike" cap="none" normalizeH="0" baseline="0" dirty="0" smtClean="0">
              <a:ln>
                <a:noFill/>
              </a:ln>
              <a:solidFill>
                <a:schemeClr val="bg1"/>
              </a:solidFill>
              <a:effectLst>
                <a:glow rad="101600">
                  <a:schemeClr val="tx1">
                    <a:alpha val="60000"/>
                  </a:schemeClr>
                </a:glow>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2770" name="Picture 2" descr="https://sun9-66.userapi.com/impg/h3LiMUlkI4xAYzcHx0SoPJAW5a90Xh4qyfrI6g/iVlV4jYTSKw.jpg?size=604x453&amp;quality=96&amp;sign=de8ee2a9a5f0a36a0dab1a14aff58c67&amp;type=album"/>
          <p:cNvPicPr>
            <a:picLocks noChangeAspect="1" noChangeArrowheads="1"/>
          </p:cNvPicPr>
          <p:nvPr/>
        </p:nvPicPr>
        <p:blipFill>
          <a:blip r:embed="rId2"/>
          <a:srcRect/>
          <a:stretch>
            <a:fillRect/>
          </a:stretch>
        </p:blipFill>
        <p:spPr bwMode="auto">
          <a:xfrm>
            <a:off x="0" y="0"/>
            <a:ext cx="9143998"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106" name="Picture 10" descr="C:\Users\Администратор\Desktop\1669527517_3-65.jpg"/>
          <p:cNvPicPr>
            <a:picLocks noChangeAspect="1" noChangeArrowheads="1"/>
          </p:cNvPicPr>
          <p:nvPr/>
        </p:nvPicPr>
        <p:blipFill>
          <a:blip r:embed="rId2"/>
          <a:srcRect b="4099"/>
          <a:stretch>
            <a:fillRect/>
          </a:stretch>
        </p:blipFill>
        <p:spPr bwMode="auto">
          <a:xfrm>
            <a:off x="0" y="0"/>
            <a:ext cx="9164689" cy="6858000"/>
          </a:xfrm>
          <a:prstGeom prst="rect">
            <a:avLst/>
          </a:prstGeom>
          <a:noFill/>
        </p:spPr>
      </p:pic>
      <p:sp>
        <p:nvSpPr>
          <p:cNvPr id="13" name="Прямоугольник 12"/>
          <p:cNvSpPr/>
          <p:nvPr/>
        </p:nvSpPr>
        <p:spPr>
          <a:xfrm>
            <a:off x="71406" y="285728"/>
            <a:ext cx="8858312" cy="1071570"/>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ru-RU" sz="3200" b="1" dirty="0" smtClean="0">
                <a:solidFill>
                  <a:schemeClr val="accent2">
                    <a:lumMod val="75000"/>
                  </a:schemeClr>
                </a:solidFill>
                <a:latin typeface="Arial Black" pitchFamily="34" charset="0"/>
              </a:rPr>
              <a:t>принципы </a:t>
            </a:r>
            <a:r>
              <a:rPr lang="ru-RU" sz="3200" b="1" dirty="0">
                <a:solidFill>
                  <a:schemeClr val="accent2">
                    <a:lumMod val="75000"/>
                  </a:schemeClr>
                </a:solidFill>
                <a:latin typeface="Arial Black" pitchFamily="34" charset="0"/>
              </a:rPr>
              <a:t>социальной политики государства</a:t>
            </a:r>
            <a:r>
              <a:rPr lang="ru-RU" sz="3200" dirty="0">
                <a:solidFill>
                  <a:schemeClr val="accent2">
                    <a:lumMod val="75000"/>
                  </a:schemeClr>
                </a:solidFill>
                <a:latin typeface="Arial Black" pitchFamily="34" charset="0"/>
              </a:rPr>
              <a:t>:</a:t>
            </a:r>
          </a:p>
        </p:txBody>
      </p:sp>
      <p:sp>
        <p:nvSpPr>
          <p:cNvPr id="14" name="Прямоугольник 13"/>
          <p:cNvSpPr/>
          <p:nvPr/>
        </p:nvSpPr>
        <p:spPr>
          <a:xfrm>
            <a:off x="214282" y="1500174"/>
            <a:ext cx="2786082" cy="350046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dirty="0"/>
              <a:t>«Первый принцип – </a:t>
            </a:r>
            <a:r>
              <a:rPr lang="ru-RU" b="1" i="1" dirty="0"/>
              <a:t>справедливость</a:t>
            </a:r>
            <a:r>
              <a:rPr lang="ru-RU" dirty="0" smtClean="0"/>
              <a:t>…</a:t>
            </a:r>
          </a:p>
          <a:p>
            <a:pPr algn="ctr"/>
            <a:r>
              <a:rPr lang="ru-RU" dirty="0" smtClean="0"/>
              <a:t> </a:t>
            </a:r>
            <a:r>
              <a:rPr lang="ru-RU" dirty="0"/>
              <a:t>Его реализация позволила обеспечить сбалансированное распределение социальных благ, равный доступ, насколько это возможно, каждого белоруса к этим благам</a:t>
            </a:r>
            <a:r>
              <a:rPr lang="ru-RU" dirty="0" smtClean="0"/>
              <a:t>.</a:t>
            </a:r>
            <a:endParaRPr lang="ru-RU" dirty="0"/>
          </a:p>
        </p:txBody>
      </p:sp>
      <p:sp>
        <p:nvSpPr>
          <p:cNvPr id="15" name="Прямоугольник 14"/>
          <p:cNvSpPr/>
          <p:nvPr/>
        </p:nvSpPr>
        <p:spPr>
          <a:xfrm>
            <a:off x="3214678" y="1500174"/>
            <a:ext cx="2714644" cy="350046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dirty="0"/>
              <a:t>«Первый принцип – </a:t>
            </a:r>
            <a:r>
              <a:rPr lang="ru-RU" b="1" i="1" dirty="0"/>
              <a:t>справедливость</a:t>
            </a:r>
            <a:r>
              <a:rPr lang="ru-RU" dirty="0"/>
              <a:t>… </a:t>
            </a:r>
            <a:endParaRPr lang="ru-RU" dirty="0" smtClean="0"/>
          </a:p>
          <a:p>
            <a:pPr algn="ctr"/>
            <a:r>
              <a:rPr lang="ru-RU" dirty="0" smtClean="0"/>
              <a:t>Его </a:t>
            </a:r>
            <a:r>
              <a:rPr lang="ru-RU" dirty="0"/>
              <a:t>реализация позволила обеспечить сбалансированное распределение социальных благ, равный доступ, насколько это возможно, каждого белоруса к этим благам</a:t>
            </a:r>
            <a:r>
              <a:rPr lang="ru-RU" dirty="0" smtClean="0"/>
              <a:t>.</a:t>
            </a:r>
            <a:endParaRPr lang="ru-RU" dirty="0"/>
          </a:p>
        </p:txBody>
      </p:sp>
      <p:sp>
        <p:nvSpPr>
          <p:cNvPr id="16" name="Прямоугольник 15"/>
          <p:cNvSpPr/>
          <p:nvPr/>
        </p:nvSpPr>
        <p:spPr>
          <a:xfrm>
            <a:off x="6143636" y="1500174"/>
            <a:ext cx="2714644" cy="350046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dirty="0"/>
              <a:t>«Первый принцип – </a:t>
            </a:r>
            <a:r>
              <a:rPr lang="ru-RU" b="1" i="1" dirty="0"/>
              <a:t>справедливость</a:t>
            </a:r>
            <a:r>
              <a:rPr lang="ru-RU" dirty="0"/>
              <a:t>… </a:t>
            </a:r>
            <a:endParaRPr lang="ru-RU" dirty="0" smtClean="0"/>
          </a:p>
          <a:p>
            <a:pPr algn="ctr"/>
            <a:r>
              <a:rPr lang="ru-RU" dirty="0" smtClean="0"/>
              <a:t>Его </a:t>
            </a:r>
            <a:r>
              <a:rPr lang="ru-RU" dirty="0"/>
              <a:t>реализация позволила обеспечить сбалансированное распределение социальных благ, равный доступ, насколько это возможно, каждого белоруса к этим благам</a:t>
            </a:r>
            <a:r>
              <a:rPr lang="ru-RU" dirty="0" smtClean="0"/>
              <a:t>.</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C:\Users\Администратор\Desktop\1669527517_3-65.jpg"/>
          <p:cNvPicPr>
            <a:picLocks noChangeAspect="1" noChangeArrowheads="1"/>
          </p:cNvPicPr>
          <p:nvPr/>
        </p:nvPicPr>
        <p:blipFill>
          <a:blip r:embed="rId2"/>
          <a:srcRect b="4099"/>
          <a:stretch>
            <a:fillRect/>
          </a:stretch>
        </p:blipFill>
        <p:spPr bwMode="auto">
          <a:xfrm>
            <a:off x="-20689" y="0"/>
            <a:ext cx="9164689" cy="6858000"/>
          </a:xfrm>
          <a:prstGeom prst="rect">
            <a:avLst/>
          </a:prstGeom>
          <a:noFill/>
        </p:spPr>
      </p:pic>
      <p:sp>
        <p:nvSpPr>
          <p:cNvPr id="4" name="Прямоугольник 3"/>
          <p:cNvSpPr/>
          <p:nvPr/>
        </p:nvSpPr>
        <p:spPr>
          <a:xfrm>
            <a:off x="357158" y="214290"/>
            <a:ext cx="8429684" cy="1477328"/>
          </a:xfrm>
          <a:prstGeom prst="rect">
            <a:avLst/>
          </a:prstGeom>
        </p:spPr>
        <p:txBody>
          <a:bodyPr wrap="square">
            <a:spAutoFit/>
          </a:bodyPr>
          <a:lstStyle/>
          <a:p>
            <a:pPr algn="ctr"/>
            <a:r>
              <a:rPr lang="ru-RU" b="1" dirty="0"/>
              <a:t>В 2003 году в Республике был принят закон </a:t>
            </a:r>
            <a:r>
              <a:rPr lang="ru-RU" b="1" dirty="0">
                <a:solidFill>
                  <a:srgbClr val="C00000"/>
                </a:solidFill>
              </a:rPr>
              <a:t>«Об участии граждан в охране правопорядка». </a:t>
            </a:r>
            <a:r>
              <a:rPr lang="ru-RU" b="1" dirty="0"/>
              <a:t>Этот документ закрепил права и обязанности членов дружин. В этом же году Совет министров </a:t>
            </a:r>
            <a:r>
              <a:rPr lang="ru-RU" b="1" dirty="0">
                <a:solidFill>
                  <a:srgbClr val="C00000"/>
                </a:solidFill>
              </a:rPr>
              <a:t>принял «Примерное положение о добровольной дружине»,</a:t>
            </a:r>
            <a:r>
              <a:rPr lang="ru-RU" b="1" dirty="0"/>
              <a:t> которое определяет деятельность таких формирований отрядов и принципы их создания.</a:t>
            </a:r>
          </a:p>
        </p:txBody>
      </p:sp>
      <p:sp>
        <p:nvSpPr>
          <p:cNvPr id="6" name="Прямоугольник 5"/>
          <p:cNvSpPr/>
          <p:nvPr/>
        </p:nvSpPr>
        <p:spPr>
          <a:xfrm>
            <a:off x="928662" y="1785926"/>
            <a:ext cx="7572428" cy="1754326"/>
          </a:xfrm>
          <a:prstGeom prst="rect">
            <a:avLst/>
          </a:prstGeom>
        </p:spPr>
        <p:txBody>
          <a:bodyPr wrap="square">
            <a:spAutoFit/>
          </a:bodyPr>
          <a:lstStyle/>
          <a:p>
            <a:pPr algn="ctr"/>
            <a:r>
              <a:rPr lang="ru-RU" b="1" dirty="0" smtClean="0">
                <a:solidFill>
                  <a:srgbClr val="C00000"/>
                </a:solidFill>
              </a:rPr>
              <a:t>НАИБОЛЕЕ ОТЛИЧИЛАСЬ ЗА 9 МЕСЯЦЕВ 2023 ГОДА В ОХРАНЕ ОБЩЕСТВЕННОГО ПОРЯДКА, ВЫЯВЛЕНИЮ И ПРЕСЕЧЕНИЮ, СОВМЕСТНО С СОТРУДНИКАМИ ОВД, СОВЕРШАЕМЫХ АДМИНИСТРАТИВНЫХ ПРАВОНАРУШЕНИЙ, ДОБРОВОЛЬНАЯ ДРУЖИНА  ОАО «КЛИМОВИЧСКИЙ КХП» (КОМАНДИР ДРУЖИНЫ  ЗАКАЛИНСКАЯ Е.А.), ЛУЧШИМ ДРУЖИННИКОМ ПРИЗНАН  КАСПЕРОВ И.И.</a:t>
            </a:r>
            <a:endParaRPr lang="ru-RU" b="1" dirty="0">
              <a:solidFill>
                <a:srgbClr val="C00000"/>
              </a:solidFill>
            </a:endParaRPr>
          </a:p>
        </p:txBody>
      </p:sp>
      <p:pic>
        <p:nvPicPr>
          <p:cNvPr id="33794" name="Picture 2" descr="https://www.gztzara.by/wp-content/uploads/2023/08/regions.by-5.11.2020-tgjunignopfhedabzebzwrattwzx9wzy.jpg"/>
          <p:cNvPicPr>
            <a:picLocks noChangeAspect="1" noChangeArrowheads="1"/>
          </p:cNvPicPr>
          <p:nvPr/>
        </p:nvPicPr>
        <p:blipFill>
          <a:blip r:embed="rId3"/>
          <a:srcRect/>
          <a:stretch>
            <a:fillRect/>
          </a:stretch>
        </p:blipFill>
        <p:spPr bwMode="auto">
          <a:xfrm>
            <a:off x="2000232" y="3429000"/>
            <a:ext cx="5143536" cy="3253287"/>
          </a:xfrm>
          <a:prstGeom prst="rect">
            <a:avLst/>
          </a:prstGeom>
          <a:noFill/>
          <a:effectLst>
            <a:softEdge rad="6350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34818" name="AutoShape 2" descr="https://7days.ru/pic/067/845151/276481/10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4819" name="Picture 3" descr="C:\Users\Администратор\Desktop\104.jpg"/>
          <p:cNvPicPr>
            <a:picLocks noChangeAspect="1" noChangeArrowheads="1"/>
          </p:cNvPicPr>
          <p:nvPr/>
        </p:nvPicPr>
        <p:blipFill>
          <a:blip r:embed="rId2"/>
          <a:srcRect r="16213"/>
          <a:stretch>
            <a:fillRect/>
          </a:stretch>
        </p:blipFill>
        <p:spPr bwMode="auto">
          <a:xfrm>
            <a:off x="0" y="0"/>
            <a:ext cx="9234854" cy="6858000"/>
          </a:xfrm>
          <a:prstGeom prst="rect">
            <a:avLst/>
          </a:prstGeom>
          <a:noFill/>
        </p:spPr>
      </p:pic>
      <p:sp>
        <p:nvSpPr>
          <p:cNvPr id="34820" name="Rectangle 4"/>
          <p:cNvSpPr>
            <a:spLocks noChangeArrowheads="1"/>
          </p:cNvSpPr>
          <p:nvPr/>
        </p:nvSpPr>
        <p:spPr bwMode="auto">
          <a:xfrm>
            <a:off x="0" y="142852"/>
            <a:ext cx="635795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ru-RU" sz="3200" b="1" i="0" u="none" strike="noStrike" cap="none" normalizeH="0" baseline="0" dirty="0" smtClean="0">
                <a:ln>
                  <a:noFill/>
                </a:ln>
                <a:solidFill>
                  <a:schemeClr val="bg1"/>
                </a:solidFill>
                <a:effectLst>
                  <a:glow rad="101600">
                    <a:schemeClr val="tx1">
                      <a:alpha val="60000"/>
                    </a:schemeClr>
                  </a:glow>
                </a:effectLst>
                <a:latin typeface="Times New Roman" pitchFamily="18" charset="0"/>
                <a:ea typeface="Calibri" pitchFamily="34" charset="0"/>
                <a:cs typeface="Times New Roman" pitchFamily="18" charset="0"/>
              </a:rPr>
              <a:t>5. ПРОФИЛАКТИКА ХУЛИГАНСТВ И ДРУГИХ ПРЕСТУПЛЕНИЙ, СОВЕРШАЕМЫХ В ОБЩЕСТВЕННЫХ МЕСТАХ</a:t>
            </a:r>
            <a:endParaRPr kumimoji="0" lang="ru-RU" sz="3200" b="0" i="0" u="none" strike="noStrike" cap="none" normalizeH="0" baseline="0" dirty="0" smtClean="0">
              <a:ln>
                <a:noFill/>
              </a:ln>
              <a:solidFill>
                <a:schemeClr val="bg1"/>
              </a:solidFill>
              <a:effectLst>
                <a:glow rad="101600">
                  <a:schemeClr val="tx1">
                    <a:alpha val="60000"/>
                  </a:schemeClr>
                </a:glow>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C:\Users\Администратор\Desktop\1669527517_3-65.jpg"/>
          <p:cNvPicPr>
            <a:picLocks noChangeAspect="1" noChangeArrowheads="1"/>
          </p:cNvPicPr>
          <p:nvPr/>
        </p:nvPicPr>
        <p:blipFill>
          <a:blip r:embed="rId2"/>
          <a:srcRect b="4099"/>
          <a:stretch>
            <a:fillRect/>
          </a:stretch>
        </p:blipFill>
        <p:spPr bwMode="auto">
          <a:xfrm>
            <a:off x="-20689" y="0"/>
            <a:ext cx="9164689" cy="6858000"/>
          </a:xfrm>
          <a:prstGeom prst="rect">
            <a:avLst/>
          </a:prstGeom>
          <a:noFill/>
        </p:spPr>
      </p:pic>
      <p:sp>
        <p:nvSpPr>
          <p:cNvPr id="6" name="Скругленный прямоугольник 5"/>
          <p:cNvSpPr/>
          <p:nvPr/>
        </p:nvSpPr>
        <p:spPr>
          <a:xfrm>
            <a:off x="285720" y="214290"/>
            <a:ext cx="5072098" cy="307183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000" b="1" dirty="0" smtClean="0">
                <a:solidFill>
                  <a:srgbClr val="C00000"/>
                </a:solidFill>
                <a:latin typeface="Times New Roman" pitchFamily="18" charset="0"/>
                <a:cs typeface="Times New Roman" pitchFamily="18" charset="0"/>
              </a:rPr>
              <a:t>Уголовная ответственность за хулиганство </a:t>
            </a:r>
            <a:r>
              <a:rPr lang="ru-RU" sz="2000" dirty="0" smtClean="0">
                <a:latin typeface="Times New Roman" pitchFamily="18" charset="0"/>
                <a:cs typeface="Times New Roman" pitchFamily="18" charset="0"/>
              </a:rPr>
              <a:t>(статья 339 УК) также как и административная ответственность за мелкое хулиганство (статья 19.1 </a:t>
            </a:r>
            <a:r>
              <a:rPr lang="ru-RU" sz="2000" dirty="0" err="1" smtClean="0">
                <a:latin typeface="Times New Roman" pitchFamily="18" charset="0"/>
                <a:cs typeface="Times New Roman" pitchFamily="18" charset="0"/>
              </a:rPr>
              <a:t>КоАП</a:t>
            </a:r>
            <a:r>
              <a:rPr lang="ru-RU" sz="2000" dirty="0" smtClean="0">
                <a:latin typeface="Times New Roman" pitchFamily="18" charset="0"/>
                <a:cs typeface="Times New Roman" pitchFamily="18" charset="0"/>
              </a:rPr>
              <a:t> Республики Беларусь) </a:t>
            </a:r>
            <a:r>
              <a:rPr lang="ru-RU" sz="2000" b="1" dirty="0" smtClean="0">
                <a:solidFill>
                  <a:srgbClr val="C00000"/>
                </a:solidFill>
                <a:latin typeface="Times New Roman" pitchFamily="18" charset="0"/>
                <a:cs typeface="Times New Roman" pitchFamily="18" charset="0"/>
              </a:rPr>
              <a:t>наступает с 14 лет</a:t>
            </a:r>
            <a:r>
              <a:rPr lang="ru-RU" sz="2000" dirty="0" smtClean="0">
                <a:latin typeface="Times New Roman" pitchFamily="18" charset="0"/>
                <a:cs typeface="Times New Roman" pitchFamily="18" charset="0"/>
              </a:rPr>
              <a:t>, так как они представляют повышенную общественную опасность в сравнении с другими правонарушениями.</a:t>
            </a:r>
          </a:p>
          <a:p>
            <a:pPr algn="ctr"/>
            <a:endParaRPr lang="ru-RU" dirty="0"/>
          </a:p>
        </p:txBody>
      </p:sp>
      <p:sp>
        <p:nvSpPr>
          <p:cNvPr id="35841" name="Rectangle 1"/>
          <p:cNvSpPr>
            <a:spLocks noChangeArrowheads="1"/>
          </p:cNvSpPr>
          <p:nvPr/>
        </p:nvSpPr>
        <p:spPr bwMode="auto">
          <a:xfrm>
            <a:off x="5572132" y="500042"/>
            <a:ext cx="3286148"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ЗА СОВЕРШЕНИЕ МЕЛКОГО ХУЛИГАНСТВА ПРЕДУСМОТРЕНО НАКАЗАНИЕ В ВИДЕ ШТРАФА В РАЗМЕРЕ ОТ ДВУХ ДО ТРИДЦАТИ БАЗОВЫХ ВЕЛИЧИН, ИЛИ ОБЩЕСТВЕННЫЕ РАБОТЫ, ИЛИ АДМИНИСТРАТИВНЫЙ АРЕСТ.</a:t>
            </a:r>
            <a:endParaRPr kumimoji="0" lang="ru-RU" b="1" i="0" u="none" strike="noStrike" cap="none" normalizeH="0" baseline="0" dirty="0" smtClean="0">
              <a:ln>
                <a:noFill/>
              </a:ln>
              <a:solidFill>
                <a:srgbClr val="C00000"/>
              </a:solidFill>
              <a:effectLst/>
              <a:latin typeface="Arial" pitchFamily="34" charset="0"/>
              <a:cs typeface="Arial" pitchFamily="34" charset="0"/>
            </a:endParaRPr>
          </a:p>
        </p:txBody>
      </p:sp>
      <p:sp>
        <p:nvSpPr>
          <p:cNvPr id="35842" name="Rectangle 2"/>
          <p:cNvSpPr>
            <a:spLocks noChangeArrowheads="1"/>
          </p:cNvSpPr>
          <p:nvPr/>
        </p:nvSpPr>
        <p:spPr bwMode="auto">
          <a:xfrm>
            <a:off x="428596" y="4143380"/>
            <a:ext cx="821537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СЛЕДУЕТ ЗНАТЬ, ЧТО ОТВЕТСТВЕННОСТЬ ЗА ТО ИЛИ ИНОЕ ДЕЯНИЕ НАСТУПАЕТ ДАЖЕ ТОГДА, КОГДА ПРИ СОВЕРШЕНИИ ХУЛИГАНСТВА НИКТО, КРОМЕ САМОГО ПРАВОНАРУШИТЕЛЯ, НЕ ПРИСУТСТВУЕТ. ОДНАКО ОН ДОЛЖЕН СОЗНАВАТЬ, ЧТО РЕЗУЛЬТАТ ЕГО ДЕЙСТВИЙ ВСЕ РАВНО СТАНЕТ ОЧЕВИДЕН. </a:t>
            </a:r>
            <a:endParaRPr kumimoji="0" lang="ru-RU" b="1"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10" descr="C:\Users\Администратор\Desktop\1669527517_3-65.jpg"/>
          <p:cNvPicPr>
            <a:picLocks noChangeAspect="1" noChangeArrowheads="1"/>
          </p:cNvPicPr>
          <p:nvPr/>
        </p:nvPicPr>
        <p:blipFill>
          <a:blip r:embed="rId2"/>
          <a:srcRect b="4099"/>
          <a:stretch>
            <a:fillRect/>
          </a:stretch>
        </p:blipFill>
        <p:spPr bwMode="auto">
          <a:xfrm>
            <a:off x="0" y="0"/>
            <a:ext cx="9164689" cy="6858000"/>
          </a:xfrm>
          <a:prstGeom prst="rect">
            <a:avLst/>
          </a:prstGeom>
          <a:noFill/>
        </p:spPr>
      </p:pic>
      <p:sp>
        <p:nvSpPr>
          <p:cNvPr id="5" name="Скругленный прямоугольник 4"/>
          <p:cNvSpPr/>
          <p:nvPr/>
        </p:nvSpPr>
        <p:spPr>
          <a:xfrm>
            <a:off x="214282" y="142852"/>
            <a:ext cx="8715436"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121" name="Rectangle 1"/>
          <p:cNvSpPr>
            <a:spLocks noChangeArrowheads="1"/>
          </p:cNvSpPr>
          <p:nvPr/>
        </p:nvSpPr>
        <p:spPr bwMode="auto">
          <a:xfrm>
            <a:off x="857224" y="142852"/>
            <a:ext cx="764386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1. ГЛОБАЛЬНЫЕ ВЫЗОВЫ И НОВЫЕ РЕАЛИИ</a:t>
            </a:r>
          </a:p>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МИРОВОГО РАЗВИТИЯ В СОЦИАЛЬНОЙ СФЕРЕ</a:t>
            </a:r>
            <a:endParaRPr kumimoji="0" lang="ru-RU"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9" name="Скругленный прямоугольник 8"/>
          <p:cNvSpPr/>
          <p:nvPr/>
        </p:nvSpPr>
        <p:spPr>
          <a:xfrm>
            <a:off x="214282" y="2000240"/>
            <a:ext cx="8572560" cy="71438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214282" y="2786058"/>
            <a:ext cx="8572560" cy="71438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214282" y="3643314"/>
            <a:ext cx="8572560" cy="71438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214282" y="4500570"/>
            <a:ext cx="8572560" cy="71438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285720" y="1500174"/>
            <a:ext cx="8429684" cy="6186309"/>
          </a:xfrm>
          <a:prstGeom prst="rect">
            <a:avLst/>
          </a:prstGeom>
        </p:spPr>
        <p:txBody>
          <a:bodyPr wrap="square">
            <a:spAutoFit/>
          </a:bodyPr>
          <a:lstStyle/>
          <a:p>
            <a:r>
              <a:rPr lang="ru-RU" dirty="0">
                <a:latin typeface="Arial" pitchFamily="34" charset="0"/>
                <a:cs typeface="Arial" pitchFamily="34" charset="0"/>
              </a:rPr>
              <a:t>Реальной угрозой </a:t>
            </a:r>
            <a:r>
              <a:rPr lang="ru-RU" dirty="0" smtClean="0">
                <a:latin typeface="Arial" pitchFamily="34" charset="0"/>
                <a:cs typeface="Arial" pitchFamily="34" charset="0"/>
              </a:rPr>
              <a:t>являются :</a:t>
            </a:r>
          </a:p>
          <a:p>
            <a:endParaRPr lang="ru-RU" dirty="0">
              <a:latin typeface="Arial" pitchFamily="34" charset="0"/>
              <a:cs typeface="Arial" pitchFamily="34" charset="0"/>
            </a:endParaRPr>
          </a:p>
          <a:p>
            <a:r>
              <a:rPr lang="ru-RU" dirty="0" smtClean="0">
                <a:latin typeface="Arial" pitchFamily="34" charset="0"/>
                <a:cs typeface="Arial" pitchFamily="34" charset="0"/>
              </a:rPr>
              <a:t>нарастание </a:t>
            </a:r>
            <a:r>
              <a:rPr lang="ru-RU" dirty="0">
                <a:latin typeface="Arial" pitchFamily="34" charset="0"/>
                <a:cs typeface="Arial" pitchFamily="34" charset="0"/>
              </a:rPr>
              <a:t>демографического дисбаланса и усиление общемирового тренда старения </a:t>
            </a:r>
            <a:r>
              <a:rPr lang="ru-RU" dirty="0" smtClean="0">
                <a:latin typeface="Arial" pitchFamily="34" charset="0"/>
                <a:cs typeface="Arial" pitchFamily="34" charset="0"/>
              </a:rPr>
              <a:t>населения;</a:t>
            </a:r>
            <a:endParaRPr lang="ru-RU" dirty="0">
              <a:latin typeface="Arial" pitchFamily="34" charset="0"/>
              <a:cs typeface="Arial" pitchFamily="34" charset="0"/>
            </a:endParaRPr>
          </a:p>
          <a:p>
            <a:endParaRPr lang="ru-RU" dirty="0">
              <a:latin typeface="Arial" pitchFamily="34" charset="0"/>
              <a:cs typeface="Arial" pitchFamily="34" charset="0"/>
            </a:endParaRPr>
          </a:p>
          <a:p>
            <a:r>
              <a:rPr lang="ru-RU" dirty="0" smtClean="0">
                <a:latin typeface="Arial" pitchFamily="34" charset="0"/>
                <a:cs typeface="Arial" pitchFamily="34" charset="0"/>
              </a:rPr>
              <a:t>негативный </a:t>
            </a:r>
            <a:r>
              <a:rPr lang="ru-RU" dirty="0">
                <a:latin typeface="Arial" pitchFamily="34" charset="0"/>
                <a:cs typeface="Arial" pitchFamily="34" charset="0"/>
              </a:rPr>
              <a:t>демографический тренд – уменьшение количества детей в </a:t>
            </a:r>
            <a:r>
              <a:rPr lang="ru-RU" dirty="0" smtClean="0">
                <a:latin typeface="Arial" pitchFamily="34" charset="0"/>
                <a:cs typeface="Arial" pitchFamily="34" charset="0"/>
              </a:rPr>
              <a:t>семье;</a:t>
            </a:r>
            <a:endParaRPr lang="ru-RU" dirty="0">
              <a:latin typeface="Arial" pitchFamily="34" charset="0"/>
              <a:cs typeface="Arial" pitchFamily="34" charset="0"/>
            </a:endParaRPr>
          </a:p>
          <a:p>
            <a:endParaRPr lang="ru-RU" dirty="0">
              <a:latin typeface="Arial" pitchFamily="34" charset="0"/>
              <a:cs typeface="Arial" pitchFamily="34" charset="0"/>
            </a:endParaRPr>
          </a:p>
          <a:p>
            <a:r>
              <a:rPr lang="ru-RU" dirty="0" smtClean="0">
                <a:latin typeface="Arial" pitchFamily="34" charset="0"/>
                <a:cs typeface="Arial" pitchFamily="34" charset="0"/>
              </a:rPr>
              <a:t>эпоха </a:t>
            </a:r>
            <a:r>
              <a:rPr lang="ru-RU" dirty="0">
                <a:latin typeface="Arial" pitchFamily="34" charset="0"/>
                <a:cs typeface="Arial" pitchFamily="34" charset="0"/>
              </a:rPr>
              <a:t>имущественного расслоения – массовой концентрации богатства и беспрецедентного </a:t>
            </a:r>
            <a:r>
              <a:rPr lang="ru-RU" dirty="0" smtClean="0">
                <a:latin typeface="Arial" pitchFamily="34" charset="0"/>
                <a:cs typeface="Arial" pitchFamily="34" charset="0"/>
              </a:rPr>
              <a:t>неравенства;</a:t>
            </a:r>
            <a:endParaRPr lang="ru-RU" dirty="0">
              <a:latin typeface="Arial" pitchFamily="34" charset="0"/>
              <a:cs typeface="Arial" pitchFamily="34" charset="0"/>
            </a:endParaRPr>
          </a:p>
          <a:p>
            <a:endParaRPr lang="ru-RU" dirty="0">
              <a:latin typeface="Arial" pitchFamily="34" charset="0"/>
              <a:cs typeface="Arial" pitchFamily="34" charset="0"/>
            </a:endParaRPr>
          </a:p>
          <a:p>
            <a:r>
              <a:rPr lang="ru-RU" dirty="0" smtClean="0">
                <a:latin typeface="Arial" pitchFamily="34" charset="0"/>
                <a:cs typeface="Arial" pitchFamily="34" charset="0"/>
              </a:rPr>
              <a:t>сокращение </a:t>
            </a:r>
            <a:r>
              <a:rPr lang="ru-RU" dirty="0">
                <a:latin typeface="Arial" pitchFamily="34" charset="0"/>
                <a:cs typeface="Arial" pitchFamily="34" charset="0"/>
              </a:rPr>
              <a:t>производственного потенциала мирового сельского хозяйства и компенсационные возможности природной среды.</a:t>
            </a:r>
          </a:p>
          <a:p>
            <a:endParaRPr lang="ru-RU" b="1" dirty="0" smtClean="0"/>
          </a:p>
          <a:p>
            <a:endParaRPr lang="ru-RU" b="1" dirty="0"/>
          </a:p>
          <a:p>
            <a:pPr algn="ctr"/>
            <a:r>
              <a:rPr lang="ru-RU" b="1" dirty="0"/>
              <a:t>Следствием глобальных вызовов является обострение социальных противоречий на европейском и других континентах</a:t>
            </a:r>
            <a:r>
              <a:rPr lang="ru-RU" dirty="0"/>
              <a:t>.</a:t>
            </a:r>
          </a:p>
          <a:p>
            <a:endParaRPr lang="ru-RU" b="1" dirty="0" smtClean="0"/>
          </a:p>
          <a:p>
            <a:endParaRPr lang="ru-RU" b="1" dirty="0"/>
          </a:p>
          <a:p>
            <a:endParaRPr lang="ru-RU" dirty="0" smtClean="0"/>
          </a:p>
          <a:p>
            <a:endParaRPr lang="ru-RU" dirty="0"/>
          </a:p>
          <a:p>
            <a:endParaRPr lang="ru-RU" dirty="0"/>
          </a:p>
        </p:txBody>
      </p:sp>
      <p:sp>
        <p:nvSpPr>
          <p:cNvPr id="14" name="Стрелка вниз 13"/>
          <p:cNvSpPr/>
          <p:nvPr/>
        </p:nvSpPr>
        <p:spPr>
          <a:xfrm>
            <a:off x="4357686" y="5286388"/>
            <a:ext cx="500066" cy="42862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10" descr="C:\Users\Администратор\Desktop\1669527517_3-65.jpg"/>
          <p:cNvPicPr>
            <a:picLocks noChangeAspect="1" noChangeArrowheads="1"/>
          </p:cNvPicPr>
          <p:nvPr/>
        </p:nvPicPr>
        <p:blipFill>
          <a:blip r:embed="rId2"/>
          <a:srcRect b="4099"/>
          <a:stretch>
            <a:fillRect/>
          </a:stretch>
        </p:blipFill>
        <p:spPr bwMode="auto">
          <a:xfrm>
            <a:off x="0" y="0"/>
            <a:ext cx="9164689" cy="6858000"/>
          </a:xfrm>
          <a:prstGeom prst="rect">
            <a:avLst/>
          </a:prstGeom>
          <a:noFill/>
        </p:spPr>
      </p:pic>
      <p:sp>
        <p:nvSpPr>
          <p:cNvPr id="6" name="Прямоугольник 5"/>
          <p:cNvSpPr/>
          <p:nvPr/>
        </p:nvSpPr>
        <p:spPr>
          <a:xfrm>
            <a:off x="571472" y="1643050"/>
            <a:ext cx="8143932" cy="107157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7" name="Прямоугольник 6"/>
          <p:cNvSpPr/>
          <p:nvPr/>
        </p:nvSpPr>
        <p:spPr>
          <a:xfrm>
            <a:off x="571472" y="2857496"/>
            <a:ext cx="8143932" cy="92869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8" name="Прямоугольник 7"/>
          <p:cNvSpPr/>
          <p:nvPr/>
        </p:nvSpPr>
        <p:spPr>
          <a:xfrm>
            <a:off x="571472" y="3929066"/>
            <a:ext cx="8143932" cy="857256"/>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9" name="Прямоугольник 8"/>
          <p:cNvSpPr/>
          <p:nvPr/>
        </p:nvSpPr>
        <p:spPr>
          <a:xfrm>
            <a:off x="571472" y="5000636"/>
            <a:ext cx="8143932" cy="857256"/>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dirty="0" smtClean="0"/>
          </a:p>
          <a:p>
            <a:pPr algn="ctr"/>
            <a:endParaRPr lang="ru-RU" dirty="0"/>
          </a:p>
        </p:txBody>
      </p:sp>
      <p:sp>
        <p:nvSpPr>
          <p:cNvPr id="16385" name="Rectangle 1"/>
          <p:cNvSpPr>
            <a:spLocks noChangeArrowheads="1"/>
          </p:cNvSpPr>
          <p:nvPr/>
        </p:nvSpPr>
        <p:spPr bwMode="auto">
          <a:xfrm>
            <a:off x="571472" y="428604"/>
            <a:ext cx="792961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ОСНОВНЫЕ НАЦИОНАЛЬНЫЕ ИНТЕРЕСЫ</a:t>
            </a:r>
            <a:r>
              <a:rPr kumimoji="0" lang="ru-RU" sz="32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a:t>
            </a: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effectLst>
                  <a:glow rad="101600">
                    <a:schemeClr val="bg1">
                      <a:alpha val="60000"/>
                    </a:schemeClr>
                  </a:glow>
                </a:effectLst>
                <a:latin typeface="Times New Roman" pitchFamily="18" charset="0"/>
                <a:ea typeface="Calibri" pitchFamily="34" charset="0"/>
                <a:cs typeface="Times New Roman" pitchFamily="18" charset="0"/>
              </a:rPr>
              <a:t>УДОВЛЕТВОРЕНИЕ КЛЮЧЕВЫХ СОЦИАЛЬНЫХ ПОТРЕБНОСТЕЙ ГРАЖДАН, МИНИМИЗАЦИЯ НЕГАТИВНЫХ ПОСЛЕДСТВИЙ СОЦИАЛЬНОЙ ДИФФЕРЕНЦИАЦИИ И СОЦИАЛЬНОЙ НАПРЯЖЕННОСТИ В ОБЩЕСТВЕ;</a:t>
            </a:r>
          </a:p>
          <a:p>
            <a:pPr marL="0" marR="0" lvl="0" indent="450850" algn="just" defTabSz="914400" rtl="0" eaLnBrk="0" fontAlgn="base" latinLnBrk="0" hangingPunct="0">
              <a:lnSpc>
                <a:spcPct val="100000"/>
              </a:lnSpc>
              <a:spcBef>
                <a:spcPct val="0"/>
              </a:spcBef>
              <a:spcAft>
                <a:spcPct val="0"/>
              </a:spcAft>
              <a:buClrTx/>
              <a:buSzTx/>
              <a:buFontTx/>
              <a:buNone/>
              <a:tabLst/>
            </a:pPr>
            <a:endParaRPr lang="ru-RU" sz="1600" b="1" dirty="0" smtClean="0">
              <a:effectLst>
                <a:glow rad="101600">
                  <a:schemeClr val="bg1">
                    <a:alpha val="60000"/>
                  </a:schemeClr>
                </a:glow>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effectLst>
                <a:glow rad="101600">
                  <a:schemeClr val="bg1">
                    <a:alpha val="60000"/>
                  </a:schemeClr>
                </a:glow>
              </a:effectLst>
              <a:latin typeface="Times New Roman" pitchFamily="18" charset="0"/>
              <a:ea typeface="Calibri" pitchFamily="34"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effectLst>
                  <a:glow rad="101600">
                    <a:schemeClr val="bg1">
                      <a:alpha val="60000"/>
                    </a:schemeClr>
                  </a:glow>
                </a:effectLst>
                <a:latin typeface="Times New Roman" pitchFamily="18" charset="0"/>
                <a:ea typeface="Calibri" pitchFamily="34" charset="0"/>
                <a:cs typeface="Times New Roman" pitchFamily="18" charset="0"/>
              </a:rPr>
              <a:t>ОБЕСПЕЧЕНИЕ ОБЩЕСТВЕННОЙ БЕЗОПАСНОСТИ И БЕЗОПАСНОСТИ ЖИЗНЕДЕЯТЕЛЬНОСТИ НАСЕЛЕНИЯ, СНИЖЕНИЕ УРОВНЯ ПРЕСТУПНОСТИ И КРИМИНАЛИЗАЦИИ ОБЩЕСТВА;</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effectLst>
                <a:glow rad="101600">
                  <a:schemeClr val="bg1">
                    <a:alpha val="60000"/>
                  </a:schemeClr>
                </a:glow>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effectLst>
                <a:glow rad="101600">
                  <a:schemeClr val="bg1">
                    <a:alpha val="60000"/>
                  </a:schemeClr>
                </a:glow>
              </a:effectLst>
              <a:latin typeface="Times New Roman" pitchFamily="18" charset="0"/>
              <a:ea typeface="Calibri" pitchFamily="34"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effectLst>
                  <a:glow rad="101600">
                    <a:schemeClr val="bg1">
                      <a:alpha val="60000"/>
                    </a:schemeClr>
                  </a:glow>
                </a:effectLst>
                <a:latin typeface="Times New Roman" pitchFamily="18" charset="0"/>
                <a:ea typeface="Calibri" pitchFamily="34" charset="0"/>
                <a:cs typeface="Times New Roman" pitchFamily="18" charset="0"/>
              </a:rPr>
              <a:t>УСТОЙЧИВОСТЬ РЫНКА ТРУДА, МИНИМИЗАЦИЯ БЕЗРАБОТИЦЫ И ДОСТОЙНЫЙ УРОВЕНЬ ОПЛАТЫ ТРУДА; </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effectLst>
                <a:glow rad="101600">
                  <a:schemeClr val="bg1">
                    <a:alpha val="60000"/>
                  </a:schemeClr>
                </a:glow>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effectLst>
                <a:glow rad="101600">
                  <a:schemeClr val="bg1">
                    <a:alpha val="60000"/>
                  </a:schemeClr>
                </a:glow>
              </a:effectLst>
              <a:latin typeface="Times New Roman" pitchFamily="18" charset="0"/>
              <a:ea typeface="Calibri" pitchFamily="34"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effectLst>
                  <a:glow rad="101600">
                    <a:schemeClr val="bg1">
                      <a:alpha val="60000"/>
                    </a:schemeClr>
                  </a:glow>
                </a:effectLst>
                <a:latin typeface="Times New Roman" pitchFamily="18" charset="0"/>
                <a:ea typeface="Calibri" pitchFamily="34" charset="0"/>
                <a:cs typeface="Times New Roman" pitchFamily="18" charset="0"/>
              </a:rPr>
              <a:t>РАЗВИТИЕ ИНТЕЛЛЕКТУАЛЬНОГО И ДУХОВНО-НРАВСТВЕННОГО ПОТЕНЦИАЛА ОБЩЕСТВА, УКРЕПЛЕНИЕ ПАТРИОТИЗМА.</a:t>
            </a:r>
            <a:endParaRPr kumimoji="0" lang="ru-RU" sz="1600" b="1" i="0" u="none" strike="noStrike" cap="none" normalizeH="0" baseline="0" dirty="0" smtClean="0">
              <a:ln>
                <a:noFill/>
              </a:ln>
              <a:effectLst>
                <a:glow rad="101600">
                  <a:schemeClr val="bg1">
                    <a:alpha val="60000"/>
                  </a:schemeClr>
                </a:glow>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10" name="Picture 10" descr="C:\Users\Администратор\Desktop\1669527517_3-65.jpg"/>
          <p:cNvPicPr>
            <a:picLocks noChangeAspect="1" noChangeArrowheads="1"/>
          </p:cNvPicPr>
          <p:nvPr/>
        </p:nvPicPr>
        <p:blipFill>
          <a:blip r:embed="rId2"/>
          <a:srcRect b="4099"/>
          <a:stretch>
            <a:fillRect/>
          </a:stretch>
        </p:blipFill>
        <p:spPr bwMode="auto">
          <a:xfrm>
            <a:off x="0" y="0"/>
            <a:ext cx="9164689" cy="6858000"/>
          </a:xfrm>
          <a:prstGeom prst="rect">
            <a:avLst/>
          </a:prstGeom>
          <a:noFill/>
        </p:spPr>
      </p:pic>
      <p:sp>
        <p:nvSpPr>
          <p:cNvPr id="11" name="Скругленный прямоугольник 10"/>
          <p:cNvSpPr/>
          <p:nvPr/>
        </p:nvSpPr>
        <p:spPr>
          <a:xfrm>
            <a:off x="214282" y="142852"/>
            <a:ext cx="8715436"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2. РЕСПУБЛИКА БЕЛАРУСЬ – </a:t>
            </a:r>
          </a:p>
          <a:p>
            <a:pPr algn="ctr"/>
            <a:r>
              <a:rPr lang="ru-RU" sz="2400" b="1" dirty="0" smtClean="0"/>
              <a:t>ДЕМОКРАТИЧЕСКОЕ СОЦИАЛЬНОЕ ПРАВОВОЕ ГОСУДАРСТВО</a:t>
            </a:r>
            <a:endParaRPr lang="ru-RU" sz="2400" dirty="0"/>
          </a:p>
        </p:txBody>
      </p:sp>
      <p:sp>
        <p:nvSpPr>
          <p:cNvPr id="12" name="Скругленный прямоугольник 11"/>
          <p:cNvSpPr/>
          <p:nvPr/>
        </p:nvSpPr>
        <p:spPr>
          <a:xfrm>
            <a:off x="357158" y="1500174"/>
            <a:ext cx="3357586" cy="10715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a:t>На финансирование отраслей социальной сферы ежегодно направляется около 12% ВВП</a:t>
            </a:r>
            <a:r>
              <a:rPr lang="ru-RU" dirty="0"/>
              <a:t>.</a:t>
            </a:r>
          </a:p>
          <a:p>
            <a:pPr algn="ctr"/>
            <a:endParaRPr lang="ru-RU" dirty="0"/>
          </a:p>
        </p:txBody>
      </p:sp>
      <p:sp>
        <p:nvSpPr>
          <p:cNvPr id="15" name="Скругленный прямоугольник 14"/>
          <p:cNvSpPr/>
          <p:nvPr/>
        </p:nvSpPr>
        <p:spPr>
          <a:xfrm>
            <a:off x="357158" y="2714620"/>
            <a:ext cx="3357586" cy="15001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a:t>Бюджет 2023 года сохраняет социальную направленность и гарантирует доступность для населения базовых социальных услуг</a:t>
            </a:r>
            <a:r>
              <a:rPr lang="ru-RU" dirty="0"/>
              <a:t>.</a:t>
            </a:r>
          </a:p>
        </p:txBody>
      </p:sp>
      <p:sp>
        <p:nvSpPr>
          <p:cNvPr id="16" name="Скругленный прямоугольник 15"/>
          <p:cNvSpPr/>
          <p:nvPr/>
        </p:nvSpPr>
        <p:spPr>
          <a:xfrm>
            <a:off x="4214810" y="1643050"/>
            <a:ext cx="4572032" cy="185738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smtClean="0"/>
          </a:p>
          <a:p>
            <a:pPr algn="ctr"/>
            <a:r>
              <a:rPr lang="ru-RU" b="1" dirty="0" smtClean="0">
                <a:solidFill>
                  <a:srgbClr val="C00000"/>
                </a:solidFill>
              </a:rPr>
              <a:t>ЗАДАЧА ГОСУДАРСТВА – ОБЕСПЕЧИТЬ ГРАЖДАНИНУ ДОСТОЙНЫЙ УРОВЕНЬ СОЦИАЛЬНОЙ ЗАЩИТЫ И ПОДДЕРЖКИ, А ГРАЖДАНИН ДОЛЖЕН БЫТЬ САМ ОТВЕТСТВЕНЕН ЗА УДОВЛЕТВОРЕНИЕ ЛИЧНЫХ ПОТРЕБНОСТЕЙ.</a:t>
            </a:r>
            <a:endParaRPr lang="ru-RU" dirty="0">
              <a:solidFill>
                <a:srgbClr val="C00000"/>
              </a:solidFill>
            </a:endParaRPr>
          </a:p>
        </p:txBody>
      </p:sp>
      <p:pic>
        <p:nvPicPr>
          <p:cNvPr id="17412" name="Picture 4" descr="https://ivteleradio.ru/images/2019/7/1/8e828848fd56434bbfde9a4f554c14b3.jpg"/>
          <p:cNvPicPr>
            <a:picLocks noChangeAspect="1" noChangeArrowheads="1"/>
          </p:cNvPicPr>
          <p:nvPr/>
        </p:nvPicPr>
        <p:blipFill>
          <a:blip r:embed="rId3"/>
          <a:srcRect/>
          <a:stretch>
            <a:fillRect/>
          </a:stretch>
        </p:blipFill>
        <p:spPr bwMode="auto">
          <a:xfrm>
            <a:off x="3714744" y="3500438"/>
            <a:ext cx="5200864" cy="3143272"/>
          </a:xfrm>
          <a:prstGeom prst="rect">
            <a:avLst/>
          </a:prstGeom>
          <a:noFill/>
          <a:effectLst>
            <a:softEdge rad="317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10" descr="C:\Users\Администратор\Desktop\1669527517_3-65.jpg"/>
          <p:cNvPicPr>
            <a:picLocks noChangeAspect="1" noChangeArrowheads="1"/>
          </p:cNvPicPr>
          <p:nvPr/>
        </p:nvPicPr>
        <p:blipFill>
          <a:blip r:embed="rId2"/>
          <a:srcRect b="4099"/>
          <a:stretch>
            <a:fillRect/>
          </a:stretch>
        </p:blipFill>
        <p:spPr bwMode="auto">
          <a:xfrm>
            <a:off x="0" y="0"/>
            <a:ext cx="9164689" cy="6858000"/>
          </a:xfrm>
          <a:prstGeom prst="rect">
            <a:avLst/>
          </a:prstGeom>
          <a:noFill/>
        </p:spPr>
      </p:pic>
      <p:sp>
        <p:nvSpPr>
          <p:cNvPr id="5" name="Скругленный прямоугольник 4"/>
          <p:cNvSpPr/>
          <p:nvPr/>
        </p:nvSpPr>
        <p:spPr>
          <a:xfrm>
            <a:off x="214282" y="142852"/>
            <a:ext cx="8715436"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3. РОСТ РЕАЛЬНОЙ ЗАРАБОТНОЙ ПЛАТЫ И </a:t>
            </a:r>
          </a:p>
          <a:p>
            <a:pPr algn="ctr"/>
            <a:r>
              <a:rPr lang="ru-RU" sz="2400" b="1" dirty="0" smtClean="0"/>
              <a:t>ИНЫХ ДОХОДОВ НАСЕЛЕНИЯ – ОСНОВА БЛАГОСОСТОЯНИЯ БЕЛОРУССКИХ ГРАЖДАН</a:t>
            </a:r>
            <a:endParaRPr lang="ru-RU" sz="2400" dirty="0"/>
          </a:p>
        </p:txBody>
      </p:sp>
      <p:sp>
        <p:nvSpPr>
          <p:cNvPr id="7" name="Скругленный прямоугольник 6"/>
          <p:cNvSpPr/>
          <p:nvPr/>
        </p:nvSpPr>
        <p:spPr>
          <a:xfrm>
            <a:off x="214282" y="1500174"/>
            <a:ext cx="4500594" cy="435771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ru-RU" b="1" i="1" dirty="0" smtClean="0">
                <a:solidFill>
                  <a:srgbClr val="C00000"/>
                </a:solidFill>
              </a:rPr>
              <a:t>КЛИМОВИЧИ.</a:t>
            </a:r>
          </a:p>
          <a:p>
            <a:r>
              <a:rPr lang="ru-RU" b="1" i="1" dirty="0" smtClean="0">
                <a:solidFill>
                  <a:srgbClr val="C00000"/>
                </a:solidFill>
              </a:rPr>
              <a:t> За январь–август 2023 г. </a:t>
            </a:r>
          </a:p>
          <a:p>
            <a:r>
              <a:rPr lang="ru-RU" b="1" i="1" dirty="0" smtClean="0"/>
              <a:t>номинальная начисленная среднемесячная заработная плата работников составила </a:t>
            </a:r>
            <a:r>
              <a:rPr lang="ru-RU" b="1" i="1" dirty="0" smtClean="0">
                <a:solidFill>
                  <a:srgbClr val="C00000"/>
                </a:solidFill>
              </a:rPr>
              <a:t>1258,7 рубля или 116% </a:t>
            </a:r>
            <a:r>
              <a:rPr lang="ru-RU" b="1" i="1" dirty="0" smtClean="0"/>
              <a:t>по сравнению с соответствующим </a:t>
            </a:r>
            <a:r>
              <a:rPr lang="ru-RU" b="1" i="1" dirty="0" smtClean="0">
                <a:solidFill>
                  <a:srgbClr val="C00000"/>
                </a:solidFill>
              </a:rPr>
              <a:t>периодом 2022 года, в том числе в августе – 1 373,3 рубля. </a:t>
            </a:r>
          </a:p>
          <a:p>
            <a:r>
              <a:rPr lang="ru-RU" b="1" i="1" dirty="0" smtClean="0"/>
              <a:t>Ее реальный размер за восемь месяцев 2023 г.</a:t>
            </a:r>
          </a:p>
          <a:p>
            <a:r>
              <a:rPr lang="ru-RU" b="1" i="1" dirty="0" smtClean="0"/>
              <a:t>по отношению к соответствующему периоду 2022 года составил </a:t>
            </a:r>
            <a:r>
              <a:rPr lang="ru-RU" b="1" i="1" dirty="0" smtClean="0">
                <a:solidFill>
                  <a:srgbClr val="C00000"/>
                </a:solidFill>
              </a:rPr>
              <a:t>109,8 %, в августе – 114,1%.</a:t>
            </a:r>
            <a:endParaRPr lang="ru-RU" dirty="0" smtClean="0">
              <a:solidFill>
                <a:srgbClr val="C00000"/>
              </a:solidFill>
            </a:endParaRPr>
          </a:p>
          <a:p>
            <a:pPr algn="ctr"/>
            <a:endParaRPr lang="ru-RU" dirty="0"/>
          </a:p>
        </p:txBody>
      </p:sp>
      <p:sp>
        <p:nvSpPr>
          <p:cNvPr id="8" name="Скругленный прямоугольник 7"/>
          <p:cNvSpPr/>
          <p:nvPr/>
        </p:nvSpPr>
        <p:spPr>
          <a:xfrm>
            <a:off x="5000628" y="1571612"/>
            <a:ext cx="3714776" cy="278608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b="1" i="1" dirty="0"/>
              <a:t>В </a:t>
            </a:r>
            <a:r>
              <a:rPr lang="ru-RU" b="1" i="1" dirty="0" err="1"/>
              <a:t>Климовичском</a:t>
            </a:r>
            <a:r>
              <a:rPr lang="ru-RU" b="1" i="1" dirty="0"/>
              <a:t> районе в  </a:t>
            </a:r>
            <a:r>
              <a:rPr lang="ru-RU" b="1" i="1" dirty="0">
                <a:solidFill>
                  <a:srgbClr val="C00000"/>
                </a:solidFill>
              </a:rPr>
              <a:t>2022 г</a:t>
            </a:r>
            <a:r>
              <a:rPr lang="ru-RU" b="1" i="1" dirty="0"/>
              <a:t>оду получателями ГАСП стали 1283 граждан на сумму </a:t>
            </a:r>
            <a:r>
              <a:rPr lang="ru-RU" b="1" i="1" dirty="0">
                <a:solidFill>
                  <a:srgbClr val="C00000"/>
                </a:solidFill>
              </a:rPr>
              <a:t>609,7 </a:t>
            </a:r>
            <a:r>
              <a:rPr lang="ru-RU" b="1" i="1" dirty="0" err="1">
                <a:solidFill>
                  <a:srgbClr val="C00000"/>
                </a:solidFill>
              </a:rPr>
              <a:t>тыс</a:t>
            </a:r>
            <a:r>
              <a:rPr lang="ru-RU" b="1" i="1" dirty="0">
                <a:solidFill>
                  <a:srgbClr val="C00000"/>
                </a:solidFill>
              </a:rPr>
              <a:t> рублей. </a:t>
            </a:r>
            <a:endParaRPr lang="ru-RU" b="1" i="1" dirty="0" smtClean="0">
              <a:solidFill>
                <a:srgbClr val="C00000"/>
              </a:solidFill>
            </a:endParaRPr>
          </a:p>
          <a:p>
            <a:pPr algn="ctr"/>
            <a:r>
              <a:rPr lang="ru-RU" b="1" i="1" dirty="0" smtClean="0">
                <a:solidFill>
                  <a:srgbClr val="C00000"/>
                </a:solidFill>
              </a:rPr>
              <a:t>За </a:t>
            </a:r>
            <a:r>
              <a:rPr lang="ru-RU" b="1" i="1" dirty="0">
                <a:solidFill>
                  <a:srgbClr val="C00000"/>
                </a:solidFill>
              </a:rPr>
              <a:t>9 месяцев 2023 г</a:t>
            </a:r>
            <a:r>
              <a:rPr lang="ru-RU" b="1" i="1" dirty="0"/>
              <a:t>. получателями ГАСП стали </a:t>
            </a:r>
            <a:endParaRPr lang="ru-RU" b="1" i="1" dirty="0" smtClean="0"/>
          </a:p>
          <a:p>
            <a:pPr algn="ctr"/>
            <a:r>
              <a:rPr lang="ru-RU" b="1" i="1" dirty="0" smtClean="0">
                <a:solidFill>
                  <a:srgbClr val="C00000"/>
                </a:solidFill>
              </a:rPr>
              <a:t>820 </a:t>
            </a:r>
            <a:r>
              <a:rPr lang="ru-RU" b="1" i="1" dirty="0">
                <a:solidFill>
                  <a:srgbClr val="C00000"/>
                </a:solidFill>
              </a:rPr>
              <a:t>граждан. на сумму 500,5 </a:t>
            </a:r>
            <a:r>
              <a:rPr lang="ru-RU" b="1" i="1" dirty="0" err="1">
                <a:solidFill>
                  <a:srgbClr val="C00000"/>
                </a:solidFill>
              </a:rPr>
              <a:t>тыс</a:t>
            </a:r>
            <a:r>
              <a:rPr lang="ru-RU" b="1" i="1" dirty="0">
                <a:solidFill>
                  <a:srgbClr val="C00000"/>
                </a:solidFill>
              </a:rPr>
              <a:t> рублей</a:t>
            </a:r>
            <a:endParaRPr lang="ru-RU" dirty="0">
              <a:solidFill>
                <a:srgbClr val="C00000"/>
              </a:solidFill>
            </a:endParaRPr>
          </a:p>
        </p:txBody>
      </p:sp>
      <p:sp>
        <p:nvSpPr>
          <p:cNvPr id="18433" name="Rectangle 1"/>
          <p:cNvSpPr>
            <a:spLocks noChangeArrowheads="1"/>
          </p:cNvSpPr>
          <p:nvPr/>
        </p:nvSpPr>
        <p:spPr bwMode="auto">
          <a:xfrm>
            <a:off x="4857752" y="4572008"/>
            <a:ext cx="4000528"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БЕССПОРНЫЙ ПРИОРИТЕТ СОЦИАЛЬНОЙ ПОЛИТИКИ – </a:t>
            </a:r>
            <a:r>
              <a:rPr kumimoji="0" lang="ru-RU" sz="2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ЗАБОТА О ВЕТЕРАНАХ ВЕЛИКОЙ ОТЕЧЕСТВЕННОЙ ВОЙНЫ</a:t>
            </a:r>
            <a:r>
              <a:rPr kumimoji="0" lang="ru-RU" sz="20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10" descr="C:\Users\Администратор\Desktop\1669527517_3-65.jpg"/>
          <p:cNvPicPr>
            <a:picLocks noChangeAspect="1" noChangeArrowheads="1"/>
          </p:cNvPicPr>
          <p:nvPr/>
        </p:nvPicPr>
        <p:blipFill>
          <a:blip r:embed="rId2"/>
          <a:srcRect b="4099"/>
          <a:stretch>
            <a:fillRect/>
          </a:stretch>
        </p:blipFill>
        <p:spPr bwMode="auto">
          <a:xfrm>
            <a:off x="0" y="0"/>
            <a:ext cx="9164689" cy="6858000"/>
          </a:xfrm>
          <a:prstGeom prst="rect">
            <a:avLst/>
          </a:prstGeom>
          <a:noFill/>
        </p:spPr>
      </p:pic>
      <p:sp>
        <p:nvSpPr>
          <p:cNvPr id="5" name="Скругленный прямоугольник 4"/>
          <p:cNvSpPr/>
          <p:nvPr/>
        </p:nvSpPr>
        <p:spPr>
          <a:xfrm>
            <a:off x="214282" y="142852"/>
            <a:ext cx="8715436"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t>4. ОБЕСПЕЧЕНИЕ ЭФФЕКТИВНОЙ ЗАНЯТОСТИ – ЗАЛОГ ДОСТОЙНОГО УРОВНЯ ЖИЗНИ ГРАЖДАН</a:t>
            </a:r>
            <a:endParaRPr lang="ru-RU" sz="2400" dirty="0"/>
          </a:p>
        </p:txBody>
      </p:sp>
      <p:sp>
        <p:nvSpPr>
          <p:cNvPr id="20481" name="Rectangle 1"/>
          <p:cNvSpPr>
            <a:spLocks noChangeArrowheads="1"/>
          </p:cNvSpPr>
          <p:nvPr/>
        </p:nvSpPr>
        <p:spPr bwMode="auto">
          <a:xfrm>
            <a:off x="214282" y="1428736"/>
            <a:ext cx="842968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Большинство граждан Республики Беларусь реализуют свое конституционное право на труд и платят налоги </a:t>
            </a:r>
            <a:r>
              <a:rPr kumimoji="0" lang="ru-RU"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(статьи 41, 56 Конституции Республики Беларусь)</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Скругленный прямоугольник 10"/>
          <p:cNvSpPr/>
          <p:nvPr/>
        </p:nvSpPr>
        <p:spPr>
          <a:xfrm>
            <a:off x="428596" y="2143116"/>
            <a:ext cx="2857520" cy="135732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i="1" dirty="0"/>
              <a:t>В экономике </a:t>
            </a:r>
            <a:r>
              <a:rPr lang="ru-RU" b="1" i="1" dirty="0" err="1"/>
              <a:t>Климовичского</a:t>
            </a:r>
            <a:r>
              <a:rPr lang="ru-RU" b="1" i="1" dirty="0"/>
              <a:t> района в июне 2023 г. было занято 8458 чел.</a:t>
            </a:r>
            <a:endParaRPr lang="ru-RU" dirty="0"/>
          </a:p>
        </p:txBody>
      </p:sp>
      <p:sp>
        <p:nvSpPr>
          <p:cNvPr id="12" name="Скругленный прямоугольник 11"/>
          <p:cNvSpPr/>
          <p:nvPr/>
        </p:nvSpPr>
        <p:spPr>
          <a:xfrm>
            <a:off x="428596" y="3714752"/>
            <a:ext cx="4929222" cy="21431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i="1" dirty="0"/>
              <a:t>Уровень безработицы</a:t>
            </a:r>
            <a:r>
              <a:rPr lang="ru-RU" i="1" dirty="0"/>
              <a:t> населения </a:t>
            </a:r>
            <a:r>
              <a:rPr lang="ru-RU" b="1" i="1" dirty="0"/>
              <a:t>в трудоспособном возрасте снижен с 3,7% в первом полугодии 2022 г. до 3,4% в первом полугодии 2023 г.</a:t>
            </a:r>
            <a:r>
              <a:rPr lang="ru-RU" i="1" dirty="0"/>
              <a:t>, что является естественным уровнем для нашей экономики.</a:t>
            </a:r>
            <a:endParaRPr lang="ru-RU" dirty="0"/>
          </a:p>
        </p:txBody>
      </p:sp>
      <p:sp>
        <p:nvSpPr>
          <p:cNvPr id="13" name="Прямоугольник 12"/>
          <p:cNvSpPr/>
          <p:nvPr/>
        </p:nvSpPr>
        <p:spPr>
          <a:xfrm>
            <a:off x="3929058" y="2357430"/>
            <a:ext cx="4786346" cy="923330"/>
          </a:xfrm>
          <a:prstGeom prst="rect">
            <a:avLst/>
          </a:prstGeom>
        </p:spPr>
        <p:txBody>
          <a:bodyPr wrap="square">
            <a:spAutoFit/>
          </a:bodyPr>
          <a:lstStyle/>
          <a:p>
            <a:pPr algn="ctr"/>
            <a:r>
              <a:rPr lang="ru-RU" b="1" dirty="0" smtClean="0">
                <a:solidFill>
                  <a:srgbClr val="C00000"/>
                </a:solidFill>
              </a:rPr>
              <a:t>РЫНОК ТРУДА В СТРАНЕ СТАБИЛЕН И УПРАВЛЯЕМ, СНИЖЕН УРОВЕНЬ БЕЗРАБОТИЦЫ</a:t>
            </a:r>
            <a:r>
              <a:rPr lang="ru-RU" dirty="0" smtClean="0">
                <a:solidFill>
                  <a:srgbClr val="C00000"/>
                </a:solidFill>
              </a:rPr>
              <a:t>.</a:t>
            </a:r>
            <a:endParaRPr lang="ru-RU" dirty="0">
              <a:solidFill>
                <a:srgbClr val="C00000"/>
              </a:solidFill>
            </a:endParaRPr>
          </a:p>
        </p:txBody>
      </p:sp>
      <p:sp>
        <p:nvSpPr>
          <p:cNvPr id="20482" name="Rectangle 2"/>
          <p:cNvSpPr>
            <a:spLocks noChangeArrowheads="1"/>
          </p:cNvSpPr>
          <p:nvPr/>
        </p:nvSpPr>
        <p:spPr bwMode="auto">
          <a:xfrm>
            <a:off x="5357818" y="3571876"/>
            <a:ext cx="364330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ПО РЕЗУЛЬТАТАМ</a:t>
            </a:r>
          </a:p>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2022 ГОДА В КЛИМОВИЧСКОМ РАЙОНЕ  УРОВЕНЬ БЕЗРАБОТИЦЫ НАСЕЛЕНИЯ В ТРУДОСПОСОБНОМ ВОЗРАСТЕ СОСТАВИЛ 0,3%. </a:t>
            </a:r>
            <a:endParaRPr kumimoji="0" lang="ru-RU" sz="2000" b="0"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10" descr="C:\Users\Администратор\Desktop\1669527517_3-65.jpg"/>
          <p:cNvPicPr>
            <a:picLocks noChangeAspect="1" noChangeArrowheads="1"/>
          </p:cNvPicPr>
          <p:nvPr/>
        </p:nvPicPr>
        <p:blipFill>
          <a:blip r:embed="rId2"/>
          <a:srcRect b="4099"/>
          <a:stretch>
            <a:fillRect/>
          </a:stretch>
        </p:blipFill>
        <p:spPr bwMode="auto">
          <a:xfrm>
            <a:off x="0" y="0"/>
            <a:ext cx="9164689" cy="6858000"/>
          </a:xfrm>
          <a:prstGeom prst="rect">
            <a:avLst/>
          </a:prstGeom>
          <a:noFill/>
        </p:spPr>
      </p:pic>
      <p:sp>
        <p:nvSpPr>
          <p:cNvPr id="20481" name="Rectangle 1"/>
          <p:cNvSpPr>
            <a:spLocks noChangeArrowheads="1"/>
          </p:cNvSpPr>
          <p:nvPr/>
        </p:nvSpPr>
        <p:spPr bwMode="auto">
          <a:xfrm>
            <a:off x="285720" y="357166"/>
            <a:ext cx="842968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dirty="0"/>
              <a:t>В стадии реализации находится </a:t>
            </a:r>
            <a:r>
              <a:rPr lang="ru-RU" b="1" dirty="0"/>
              <a:t>Государственная программа «Рынок труда и содействие занятости» на 2021–2025 годы</a:t>
            </a:r>
            <a:r>
              <a:rPr lang="ru-RU" dirty="0"/>
              <a:t>.</a:t>
            </a:r>
          </a:p>
        </p:txBody>
      </p:sp>
      <p:sp>
        <p:nvSpPr>
          <p:cNvPr id="11" name="Скругленный прямоугольник 10"/>
          <p:cNvSpPr/>
          <p:nvPr/>
        </p:nvSpPr>
        <p:spPr>
          <a:xfrm>
            <a:off x="428596" y="1214422"/>
            <a:ext cx="5572164" cy="1357322"/>
          </a:xfrm>
          <a:prstGeom prst="roundRect">
            <a:avLst/>
          </a:prstGeom>
          <a:solidFill>
            <a:srgbClr val="CCECFF"/>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i="1" dirty="0" err="1">
                <a:solidFill>
                  <a:srgbClr val="C00000"/>
                </a:solidFill>
              </a:rPr>
              <a:t>Климовичский</a:t>
            </a:r>
            <a:r>
              <a:rPr lang="ru-RU" b="1" i="1" dirty="0">
                <a:solidFill>
                  <a:srgbClr val="C00000"/>
                </a:solidFill>
              </a:rPr>
              <a:t> район. </a:t>
            </a:r>
            <a:r>
              <a:rPr lang="ru-RU" b="1" i="1" dirty="0"/>
              <a:t>В январе–июле 2023 г. в службу занятости за содействием в трудоустройстве обратилось 532 чел., из них зарегистрированы безработными 82 тыс. безработных. Трудоустроено – 505 чел.</a:t>
            </a:r>
            <a:endParaRPr lang="ru-RU" dirty="0"/>
          </a:p>
        </p:txBody>
      </p:sp>
      <p:sp>
        <p:nvSpPr>
          <p:cNvPr id="12" name="Скругленный прямоугольник 11"/>
          <p:cNvSpPr/>
          <p:nvPr/>
        </p:nvSpPr>
        <p:spPr>
          <a:xfrm>
            <a:off x="3786182" y="4357694"/>
            <a:ext cx="4929222" cy="21431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i="1" dirty="0" err="1">
                <a:solidFill>
                  <a:srgbClr val="C00000"/>
                </a:solidFill>
              </a:rPr>
              <a:t>Климовичский</a:t>
            </a:r>
            <a:r>
              <a:rPr lang="ru-RU" b="1" i="1" dirty="0">
                <a:solidFill>
                  <a:srgbClr val="C00000"/>
                </a:solidFill>
              </a:rPr>
              <a:t> район. </a:t>
            </a:r>
            <a:r>
              <a:rPr lang="ru-RU" b="1" i="1" dirty="0"/>
              <a:t>На 1 августа 2023 г. количество вакансий, заявленных нанимателями в органы по труду, занятости и социальной защите, составило 333. (по сравнению с 1 января 2023 г. выросло на 125 или на 62,5%).</a:t>
            </a:r>
            <a:endParaRPr lang="ru-RU" dirty="0"/>
          </a:p>
        </p:txBody>
      </p:sp>
      <p:sp>
        <p:nvSpPr>
          <p:cNvPr id="21505" name="Rectangle 1"/>
          <p:cNvSpPr>
            <a:spLocks noChangeArrowheads="1"/>
          </p:cNvSpPr>
          <p:nvPr/>
        </p:nvSpPr>
        <p:spPr bwMode="auto">
          <a:xfrm>
            <a:off x="642910" y="2786058"/>
            <a:ext cx="821537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НА РЫНКЕ ТРУДА СТРАНЫ НАБЛЮДАЮТСЯ ПОЛОЖИТЕЛЬНЫЕ ТЕНДЕНЦИИ, КОТОРЫЕ ХАРАКТЕРИЗУЮТСЯ УСТОЙЧИВЫМ РОСТОМ СПРОСА НА РАБОЧУЮ СИЛУ</a:t>
            </a:r>
            <a:r>
              <a:rPr kumimoji="0" lang="ru-RU" sz="20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solidFill>
                <a:srgbClr val="C00000"/>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10" descr="C:\Users\Администратор\Desktop\1669527517_3-65.jpg"/>
          <p:cNvPicPr>
            <a:picLocks noChangeAspect="1" noChangeArrowheads="1"/>
          </p:cNvPicPr>
          <p:nvPr/>
        </p:nvPicPr>
        <p:blipFill>
          <a:blip r:embed="rId2"/>
          <a:srcRect b="4099"/>
          <a:stretch>
            <a:fillRect/>
          </a:stretch>
        </p:blipFill>
        <p:spPr bwMode="auto">
          <a:xfrm>
            <a:off x="-20689" y="0"/>
            <a:ext cx="9164689" cy="6858000"/>
          </a:xfrm>
          <a:prstGeom prst="rect">
            <a:avLst/>
          </a:prstGeom>
          <a:noFill/>
        </p:spPr>
      </p:pic>
      <p:sp>
        <p:nvSpPr>
          <p:cNvPr id="5" name="Скругленный прямоугольник 4"/>
          <p:cNvSpPr/>
          <p:nvPr/>
        </p:nvSpPr>
        <p:spPr>
          <a:xfrm>
            <a:off x="214282" y="142852"/>
            <a:ext cx="8715436"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Arial" pitchFamily="34" charset="0"/>
                <a:cs typeface="Arial" pitchFamily="34" charset="0"/>
              </a:rPr>
              <a:t>5. КРЕПКАЯ СЕМЬЯ – ЗАЛОГ СТАБИЛЬНОСТИ НАШЕГО ОБЩЕСТВА</a:t>
            </a:r>
            <a:endParaRPr lang="ru-RU" sz="2400" dirty="0">
              <a:latin typeface="Arial" pitchFamily="34" charset="0"/>
              <a:cs typeface="Arial" pitchFamily="34" charset="0"/>
            </a:endParaRPr>
          </a:p>
        </p:txBody>
      </p:sp>
      <p:sp>
        <p:nvSpPr>
          <p:cNvPr id="19457" name="Rectangle 1"/>
          <p:cNvSpPr>
            <a:spLocks noChangeArrowheads="1"/>
          </p:cNvSpPr>
          <p:nvPr/>
        </p:nvSpPr>
        <p:spPr bwMode="auto">
          <a:xfrm>
            <a:off x="285720" y="1428736"/>
            <a:ext cx="492922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buFontTx/>
              <a:buNone/>
              <a:tabLst/>
            </a:pPr>
            <a:r>
              <a:rPr kumimoji="0" lang="ru-RU" sz="1600" b="1" u="none" strike="noStrike" cap="none" normalizeH="0" baseline="0" dirty="0" smtClean="0">
                <a:ln>
                  <a:noFill/>
                </a:ln>
                <a:effectLst/>
                <a:latin typeface="Times New Roman" pitchFamily="18" charset="0"/>
                <a:ea typeface="Calibri" pitchFamily="34" charset="0"/>
                <a:cs typeface="Times New Roman" pitchFamily="18" charset="0"/>
              </a:rPr>
              <a:t>В КЛИМОВИЧСКОМ РАЙОНЕ ПРОЖИВАЕТ </a:t>
            </a:r>
          </a:p>
          <a:p>
            <a:pPr marR="0" lvl="0" algn="ctr"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286 МНОГОДЕТНЫХ СЕМЕЙ, </a:t>
            </a:r>
          </a:p>
          <a:p>
            <a:pPr marR="0" lvl="0" algn="ctr"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effectLst/>
                <a:latin typeface="Times New Roman" pitchFamily="18" charset="0"/>
                <a:ea typeface="Calibri" pitchFamily="34" charset="0"/>
                <a:cs typeface="Times New Roman" pitchFamily="18" charset="0"/>
              </a:rPr>
              <a:t> В КОТОРЫХ ВОСПИТЫВАЕТСЯ </a:t>
            </a:r>
            <a:r>
              <a:rPr kumimoji="0" lang="ru-RU" sz="1600" b="1" i="1"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964 ДЕТЕЙ</a:t>
            </a:r>
            <a:r>
              <a:rPr kumimoji="0" lang="ru-RU" sz="1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Скругленный прямоугольник 6"/>
          <p:cNvSpPr/>
          <p:nvPr/>
        </p:nvSpPr>
        <p:spPr>
          <a:xfrm>
            <a:off x="5072066" y="1500174"/>
            <a:ext cx="3857652" cy="4786346"/>
          </a:xfrm>
          <a:prstGeom prst="roundRect">
            <a:avLst/>
          </a:prstGeom>
          <a:solidFill>
            <a:srgbClr val="CCECFF"/>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i="1" dirty="0"/>
              <a:t>Среднемесячный размер пособия по уходу за ребенком в возрасте до 3 лет</a:t>
            </a:r>
            <a:r>
              <a:rPr lang="ru-RU" i="1" dirty="0"/>
              <a:t> в январе–сентябре 2023 г. составил 654,1 рубля или </a:t>
            </a:r>
            <a:r>
              <a:rPr lang="ru-RU" b="1" i="1" dirty="0"/>
              <a:t>113,4%</a:t>
            </a:r>
            <a:r>
              <a:rPr lang="ru-RU" i="1" dirty="0"/>
              <a:t> по сравнению с соответствующим периодом 2022 года, в том числе в сентябре – 697,9 рубля. </a:t>
            </a:r>
            <a:r>
              <a:rPr lang="ru-RU" b="1" i="1" dirty="0"/>
              <a:t>Реальный размер</a:t>
            </a:r>
            <a:r>
              <a:rPr lang="ru-RU" i="1" dirty="0"/>
              <a:t> данного пособия за семь месяцев 2023 г. по сравнению с соответствующим периодом2022 года составил </a:t>
            </a:r>
            <a:r>
              <a:rPr lang="ru-RU" b="1" i="1" dirty="0"/>
              <a:t>105,8%,</a:t>
            </a:r>
            <a:r>
              <a:rPr lang="ru-RU" i="1" dirty="0"/>
              <a:t> в июле – </a:t>
            </a:r>
            <a:r>
              <a:rPr lang="ru-RU" b="1" i="1" dirty="0"/>
              <a:t>109,3%</a:t>
            </a:r>
            <a:r>
              <a:rPr lang="ru-RU" i="1" dirty="0"/>
              <a:t>.</a:t>
            </a:r>
            <a:endParaRPr lang="ru-RU" dirty="0"/>
          </a:p>
        </p:txBody>
      </p:sp>
      <p:sp>
        <p:nvSpPr>
          <p:cNvPr id="19458" name="Rectangle 2"/>
          <p:cNvSpPr>
            <a:spLocks noChangeArrowheads="1"/>
          </p:cNvSpPr>
          <p:nvPr/>
        </p:nvSpPr>
        <p:spPr bwMode="auto">
          <a:xfrm>
            <a:off x="214282" y="2857496"/>
            <a:ext cx="450059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В нашей стране семья всегда была и будет хранителем духовных и моральных ценностей, нравственных идеалов всего общества</a:t>
            </a:r>
            <a:r>
              <a:rPr kumimoji="0" lang="ru-RU" sz="24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a:t>
            </a:r>
            <a:endParaRPr kumimoji="0" lang="ru-RU" sz="2400" b="0"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TotalTime>
  <Words>1551</Words>
  <Application>Microsoft Office PowerPoint</Application>
  <PresentationFormat>Экран (4:3)</PresentationFormat>
  <Paragraphs>139</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Bibl</dc:creator>
  <cp:lastModifiedBy>Bibl</cp:lastModifiedBy>
  <cp:revision>21</cp:revision>
  <dcterms:created xsi:type="dcterms:W3CDTF">2023-10-18T08:33:54Z</dcterms:created>
  <dcterms:modified xsi:type="dcterms:W3CDTF">2023-10-18T12:28:30Z</dcterms:modified>
</cp:coreProperties>
</file>